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SemiBold"/>
      <p:regular r:id="rId27"/>
      <p:bold r:id="rId28"/>
      <p:italic r:id="rId29"/>
      <p:boldItalic r:id="rId30"/>
    </p:embeddedFont>
    <p:embeddedFont>
      <p:font typeface="Raleway"/>
      <p:regular r:id="rId31"/>
      <p:bold r:id="rId32"/>
      <p:italic r:id="rId33"/>
      <p:boldItalic r:id="rId34"/>
    </p:embeddedFont>
    <p:embeddedFont>
      <p:font typeface="Barlow Light"/>
      <p:regular r:id="rId35"/>
      <p:bold r:id="rId36"/>
      <p:italic r:id="rId37"/>
      <p:boldItalic r:id="rId38"/>
    </p:embeddedFont>
    <p:embeddedFont>
      <p:font typeface="Barlow"/>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bold.fntdata"/><Relationship Id="rId20" Type="http://schemas.openxmlformats.org/officeDocument/2006/relationships/slide" Target="slides/slide15.xml"/><Relationship Id="rId42" Type="http://schemas.openxmlformats.org/officeDocument/2006/relationships/font" Target="fonts/Barlow-boldItalic.fntdata"/><Relationship Id="rId41" Type="http://schemas.openxmlformats.org/officeDocument/2006/relationships/font" Target="fonts/Barlow-italic.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SemiBold-bold.fntdata"/><Relationship Id="rId27" Type="http://schemas.openxmlformats.org/officeDocument/2006/relationships/font" Target="fonts/Raleway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font" Target="fonts/RalewaySemiBold-boldItalic.fntdata"/><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BarlowLight-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BarlowLight-italic.fntdata"/><Relationship Id="rId14" Type="http://schemas.openxmlformats.org/officeDocument/2006/relationships/slide" Target="slides/slide9.xml"/><Relationship Id="rId36" Type="http://schemas.openxmlformats.org/officeDocument/2006/relationships/font" Target="fonts/BarlowLight-bold.fntdata"/><Relationship Id="rId17" Type="http://schemas.openxmlformats.org/officeDocument/2006/relationships/slide" Target="slides/slide12.xml"/><Relationship Id="rId39" Type="http://schemas.openxmlformats.org/officeDocument/2006/relationships/font" Target="fonts/Barlow-regular.fntdata"/><Relationship Id="rId16" Type="http://schemas.openxmlformats.org/officeDocument/2006/relationships/slide" Target="slides/slide11.xml"/><Relationship Id="rId38" Type="http://schemas.openxmlformats.org/officeDocument/2006/relationships/font" Target="fonts/BarlowLigh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irsfair.eu/fairsfair-data-object-assessment-metrics-request-comments" TargetMode="External"/><Relationship Id="rId3" Type="http://schemas.openxmlformats.org/officeDocument/2006/relationships/hyperlink" Target="https://doi.org/10.5281/zenodo.1324299" TargetMode="External"/><Relationship Id="rId4" Type="http://schemas.openxmlformats.org/officeDocument/2006/relationships/hyperlink" Target="https://doi.org/10.5281/zenodo.3775793" TargetMode="External"/><Relationship Id="rId5" Type="http://schemas.openxmlformats.org/officeDocument/2006/relationships/hyperlink" Target="https://github.com/pangaea-data-publisher/fuji/issu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1790a1410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1790a141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61790a141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61790a141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1790a1410_0_6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61790a1410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1790a1410_0_7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61790a1410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61790a1410_0_7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61790a1410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1790a1410_0_7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61790a1410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1790a1410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61790a1410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 F-UJI assessment is based on </a:t>
            </a:r>
            <a:r>
              <a:rPr lang="en" u="sng">
                <a:solidFill>
                  <a:schemeClr val="hlink"/>
                </a:solidFill>
                <a:hlinkClick r:id="rId2"/>
              </a:rPr>
              <a:t>16 out of 17 core FAIR object assessment metrics </a:t>
            </a:r>
            <a:r>
              <a:rPr lang="en">
                <a:solidFill>
                  <a:schemeClr val="dk1"/>
                </a:solidFill>
              </a:rPr>
              <a:t>developed within FAIRsFAIR and each corresponding to a part or the whole of a FAIR principle. F-UJI adheres to existing web standards and </a:t>
            </a:r>
            <a:r>
              <a:rPr lang="en" u="sng">
                <a:solidFill>
                  <a:schemeClr val="hlink"/>
                </a:solidFill>
                <a:hlinkClick r:id="rId3"/>
              </a:rPr>
              <a:t>PID resolution services best practices</a:t>
            </a:r>
            <a:r>
              <a:rPr lang="en">
                <a:solidFill>
                  <a:schemeClr val="dk1"/>
                </a:solidFill>
              </a:rPr>
              <a:t> and utilises external registries and resources such as re3data</a:t>
            </a:r>
            <a:r>
              <a:rPr baseline="30000" lang="en">
                <a:solidFill>
                  <a:schemeClr val="dk1"/>
                </a:solidFill>
              </a:rPr>
              <a:t>1</a:t>
            </a:r>
            <a:r>
              <a:rPr lang="en">
                <a:solidFill>
                  <a:schemeClr val="dk1"/>
                </a:solidFill>
              </a:rPr>
              <a:t> and Datacite</a:t>
            </a:r>
            <a:r>
              <a:rPr baseline="30000" lang="en">
                <a:solidFill>
                  <a:schemeClr val="dk1"/>
                </a:solidFill>
              </a:rPr>
              <a:t>2</a:t>
            </a:r>
            <a:r>
              <a:rPr lang="en">
                <a:solidFill>
                  <a:schemeClr val="dk1"/>
                </a:solidFill>
              </a:rPr>
              <a:t> APIs, SPDX License List</a:t>
            </a:r>
            <a:r>
              <a:rPr baseline="30000" lang="en">
                <a:solidFill>
                  <a:schemeClr val="dk1"/>
                </a:solidFill>
              </a:rPr>
              <a:t>3</a:t>
            </a:r>
            <a:r>
              <a:rPr lang="en">
                <a:solidFill>
                  <a:schemeClr val="dk1"/>
                </a:solidFill>
              </a:rPr>
              <a:t>, RDA Metadata Standards Catalog</a:t>
            </a:r>
            <a:r>
              <a:rPr baseline="30000" lang="en">
                <a:solidFill>
                  <a:schemeClr val="dk1"/>
                </a:solidFill>
              </a:rPr>
              <a:t>4</a:t>
            </a:r>
            <a:r>
              <a:rPr lang="en">
                <a:solidFill>
                  <a:schemeClr val="dk1"/>
                </a:solidFill>
              </a:rPr>
              <a:t>, and Linked Open Vocabularies (LOV)</a:t>
            </a:r>
            <a:r>
              <a:rPr baseline="30000" lang="en">
                <a:solidFill>
                  <a:schemeClr val="dk1"/>
                </a:solidFill>
              </a:rPr>
              <a:t>5  </a:t>
            </a:r>
            <a:r>
              <a:rPr lang="en">
                <a:solidFill>
                  <a:schemeClr val="dk1"/>
                </a:solidFill>
              </a:rPr>
              <a:t> For information on the practical tests implemented against the metrics, see </a:t>
            </a:r>
            <a:r>
              <a:rPr lang="en" u="sng">
                <a:solidFill>
                  <a:schemeClr val="hlink"/>
                </a:solidFill>
                <a:hlinkClick r:id="rId4"/>
              </a:rPr>
              <a:t>Devaraju, Huber, et al., 2020</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source code is now available with a free license through Github. Any feedback on improving the tool and associated metrics can be added as an issue on </a:t>
            </a:r>
            <a:r>
              <a:rPr lang="en" u="sng">
                <a:solidFill>
                  <a:schemeClr val="hlink"/>
                </a:solidFill>
                <a:hlinkClick r:id="rId5"/>
              </a:rPr>
              <a:t>Github.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61790a1410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61790a1410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1790a1410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61790a1410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61790a1410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61790a1410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61790a1410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61790a1410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1790a1410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1790a1410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1790a1410_0_8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1790a1410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61790a1410_0_9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61790a1410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61790a1410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61790a1410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1790a1410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61790a1410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1790a1410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61790a1410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1790a1410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61790a1410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1790a1410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61790a1410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1790a1410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61790a1410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61790a1410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61790a1410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35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p:txBody>
      </p:sp>
      <p:sp>
        <p:nvSpPr>
          <p:cNvPr id="11" name="Google Shape;11;p2"/>
          <p:cNvSpPr/>
          <p:nvPr/>
        </p:nvSpPr>
        <p:spPr>
          <a:xfrm rot="5400000">
            <a:off x="-303375" y="2166905"/>
            <a:ext cx="1416300" cy="809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gradFill>
          <a:gsLst>
            <a:gs pos="0">
              <a:schemeClr val="accent1"/>
            </a:gs>
            <a:gs pos="50000">
              <a:schemeClr val="accent1"/>
            </a:gs>
            <a:gs pos="100000">
              <a:schemeClr val="accent2"/>
            </a:gs>
          </a:gsLst>
          <a:lin ang="16200038" scaled="0"/>
        </a:gradFill>
      </p:bgPr>
    </p:bg>
    <p:spTree>
      <p:nvGrpSpPr>
        <p:cNvPr id="56"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9" name="Shape 59"/>
        <p:cNvGrpSpPr/>
        <p:nvPr/>
      </p:nvGrpSpPr>
      <p:grpSpPr>
        <a:xfrm>
          <a:off x="0" y="0"/>
          <a:ext cx="0" cy="0"/>
          <a:chOff x="0" y="0"/>
          <a:chExt cx="0" cy="0"/>
        </a:xfrm>
      </p:grpSpPr>
      <p:sp>
        <p:nvSpPr>
          <p:cNvPr id="60" name="Google Shape;60;p1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1" name="Google Shape;61;p12"/>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62" name="Google Shape;62;p12"/>
          <p:cNvSpPr txBox="1"/>
          <p:nvPr>
            <p:ph idx="12" type="sldNum"/>
          </p:nvPr>
        </p:nvSpPr>
        <p:spPr>
          <a:xfrm>
            <a:off x="8472458" y="4663217"/>
            <a:ext cx="548700" cy="3936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1085850" y="2031025"/>
            <a:ext cx="46767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 name="Google Shape;14;p3"/>
          <p:cNvSpPr txBox="1"/>
          <p:nvPr>
            <p:ph idx="1" type="subTitle"/>
          </p:nvPr>
        </p:nvSpPr>
        <p:spPr>
          <a:xfrm>
            <a:off x="1085850" y="3287726"/>
            <a:ext cx="4676700" cy="3837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6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5" name="Google Shape;15;p3"/>
          <p:cNvSpPr/>
          <p:nvPr/>
        </p:nvSpPr>
        <p:spPr>
          <a:xfrm rot="5400000">
            <a:off x="-303375" y="2166905"/>
            <a:ext cx="1416300" cy="809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50000">
              <a:schemeClr val="accent1"/>
            </a:gs>
            <a:gs pos="100000">
              <a:schemeClr val="accent2"/>
            </a:gs>
          </a:gsLst>
          <a:lin ang="16200038" scaled="0"/>
        </a:gradFill>
      </p:bgPr>
    </p:bg>
    <p:spTree>
      <p:nvGrpSpPr>
        <p:cNvPr id="16"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rot="5400000">
            <a:off x="-303375" y="927405"/>
            <a:ext cx="1416300" cy="8097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039050" y="1028325"/>
            <a:ext cx="4742700" cy="3579900"/>
          </a:xfrm>
          <a:prstGeom prst="rect">
            <a:avLst/>
          </a:prstGeom>
        </p:spPr>
        <p:txBody>
          <a:bodyPr anchorCtr="0" anchor="t" bIns="0" lIns="0" spcFirstLastPara="1" rIns="0" wrap="square" tIns="0">
            <a:noAutofit/>
          </a:bodyPr>
          <a:lstStyle>
            <a:lvl1pPr indent="-355600" lvl="0" marL="457200" rtl="0">
              <a:spcBef>
                <a:spcPts val="600"/>
              </a:spcBef>
              <a:spcAft>
                <a:spcPts val="0"/>
              </a:spcAft>
              <a:buClr>
                <a:schemeClr val="lt1"/>
              </a:buClr>
              <a:buSzPts val="2000"/>
              <a:buChar char="▸"/>
              <a:defRPr sz="2000">
                <a:solidFill>
                  <a:schemeClr val="lt1"/>
                </a:solidFill>
              </a:defRPr>
            </a:lvl1pPr>
            <a:lvl2pPr indent="-355600" lvl="1" marL="914400" rtl="0">
              <a:spcBef>
                <a:spcPts val="600"/>
              </a:spcBef>
              <a:spcAft>
                <a:spcPts val="0"/>
              </a:spcAft>
              <a:buClr>
                <a:schemeClr val="lt1"/>
              </a:buClr>
              <a:buSzPts val="2000"/>
              <a:buChar char="▹"/>
              <a:defRPr sz="2000">
                <a:solidFill>
                  <a:schemeClr val="lt1"/>
                </a:solidFill>
              </a:defRPr>
            </a:lvl2pPr>
            <a:lvl3pPr indent="-355600" lvl="2" marL="1371600" rtl="0">
              <a:spcBef>
                <a:spcPts val="600"/>
              </a:spcBef>
              <a:spcAft>
                <a:spcPts val="0"/>
              </a:spcAft>
              <a:buClr>
                <a:schemeClr val="lt1"/>
              </a:buClr>
              <a:buSzPts val="2000"/>
              <a:buChar char="▹"/>
              <a:defRPr sz="2000">
                <a:solidFill>
                  <a:schemeClr val="lt1"/>
                </a:solidFill>
              </a:defRPr>
            </a:lvl3pPr>
            <a:lvl4pPr indent="-355600" lvl="3" marL="1828800" rtl="0">
              <a:spcBef>
                <a:spcPts val="600"/>
              </a:spcBef>
              <a:spcAft>
                <a:spcPts val="0"/>
              </a:spcAft>
              <a:buClr>
                <a:schemeClr val="lt1"/>
              </a:buClr>
              <a:buSzPts val="2000"/>
              <a:buChar char="▹"/>
              <a:defRPr sz="2000">
                <a:solidFill>
                  <a:schemeClr val="lt1"/>
                </a:solidFill>
              </a:defRPr>
            </a:lvl4pPr>
            <a:lvl5pPr indent="-355600" lvl="4" marL="2286000" rtl="0">
              <a:spcBef>
                <a:spcPts val="600"/>
              </a:spcBef>
              <a:spcAft>
                <a:spcPts val="0"/>
              </a:spcAft>
              <a:buClr>
                <a:schemeClr val="lt1"/>
              </a:buClr>
              <a:buSzPts val="2000"/>
              <a:buChar char="▹"/>
              <a:defRPr sz="2000">
                <a:solidFill>
                  <a:schemeClr val="lt1"/>
                </a:solidFill>
              </a:defRPr>
            </a:lvl5pPr>
            <a:lvl6pPr indent="-355600" lvl="5" marL="2743200" rtl="0">
              <a:spcBef>
                <a:spcPts val="600"/>
              </a:spcBef>
              <a:spcAft>
                <a:spcPts val="0"/>
              </a:spcAft>
              <a:buClr>
                <a:schemeClr val="lt1"/>
              </a:buClr>
              <a:buSzPts val="2000"/>
              <a:buChar char="▹"/>
              <a:defRPr sz="2000">
                <a:solidFill>
                  <a:schemeClr val="lt1"/>
                </a:solidFill>
              </a:defRPr>
            </a:lvl6pPr>
            <a:lvl7pPr indent="-355600" lvl="6" marL="3200400" rtl="0">
              <a:spcBef>
                <a:spcPts val="600"/>
              </a:spcBef>
              <a:spcAft>
                <a:spcPts val="0"/>
              </a:spcAft>
              <a:buClr>
                <a:schemeClr val="lt1"/>
              </a:buClr>
              <a:buSzPts val="2000"/>
              <a:buChar char="▹"/>
              <a:defRPr sz="2000">
                <a:solidFill>
                  <a:schemeClr val="lt1"/>
                </a:solidFill>
              </a:defRPr>
            </a:lvl7pPr>
            <a:lvl8pPr indent="-355600" lvl="7" marL="3657600" rtl="0">
              <a:spcBef>
                <a:spcPts val="600"/>
              </a:spcBef>
              <a:spcAft>
                <a:spcPts val="0"/>
              </a:spcAft>
              <a:buClr>
                <a:schemeClr val="lt1"/>
              </a:buClr>
              <a:buSzPts val="2000"/>
              <a:buChar char="▹"/>
              <a:defRPr sz="2000">
                <a:solidFill>
                  <a:schemeClr val="lt1"/>
                </a:solidFill>
              </a:defRPr>
            </a:lvl8pPr>
            <a:lvl9pPr indent="-355600" lvl="8" marL="4114800">
              <a:spcBef>
                <a:spcPts val="600"/>
              </a:spcBef>
              <a:spcAft>
                <a:spcPts val="0"/>
              </a:spcAft>
              <a:buClr>
                <a:schemeClr val="lt1"/>
              </a:buClr>
              <a:buSzPts val="2000"/>
              <a:buChar char="▹"/>
              <a:defRPr>
                <a:solidFill>
                  <a:schemeClr val="lt1"/>
                </a:solidFill>
              </a:defRPr>
            </a:lvl9pPr>
          </a:lstStyle>
          <a:p/>
        </p:txBody>
      </p:sp>
      <p:sp>
        <p:nvSpPr>
          <p:cNvPr id="20" name="Google Shape;20;p4"/>
          <p:cNvSpPr txBox="1"/>
          <p:nvPr/>
        </p:nvSpPr>
        <p:spPr>
          <a:xfrm>
            <a:off x="19050" y="933775"/>
            <a:ext cx="5310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600">
                <a:solidFill>
                  <a:schemeClr val="accent2"/>
                </a:solidFill>
                <a:latin typeface="Raleway"/>
                <a:ea typeface="Raleway"/>
                <a:cs typeface="Raleway"/>
                <a:sym typeface="Raleway"/>
              </a:rPr>
              <a:t>“</a:t>
            </a:r>
            <a:endParaRPr b="1" sz="8600">
              <a:solidFill>
                <a:schemeClr val="accent2"/>
              </a:solidFill>
              <a:latin typeface="Raleway"/>
              <a:ea typeface="Raleway"/>
              <a:cs typeface="Raleway"/>
              <a:sym typeface="Raleway"/>
            </a:endParaRPr>
          </a:p>
        </p:txBody>
      </p:sp>
      <p:sp>
        <p:nvSpPr>
          <p:cNvPr id="21" name="Google Shape;21;p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3500"/>
              <a:buNone/>
              <a:defRPr sz="35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6" name="Google Shape;26;p5"/>
          <p:cNvSpPr txBox="1"/>
          <p:nvPr>
            <p:ph idx="1" type="body"/>
          </p:nvPr>
        </p:nvSpPr>
        <p:spPr>
          <a:xfrm>
            <a:off x="457200" y="1995750"/>
            <a:ext cx="5640900" cy="26409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600"/>
            </a:lvl1pPr>
            <a:lvl2pPr indent="-317500" lvl="1" marL="914400">
              <a:spcBef>
                <a:spcPts val="600"/>
              </a:spcBef>
              <a:spcAft>
                <a:spcPts val="0"/>
              </a:spcAft>
              <a:buSzPts val="1400"/>
              <a:buChar char="▹"/>
              <a:defRPr sz="1600"/>
            </a:lvl2pPr>
            <a:lvl3pPr indent="-330200" lvl="2" marL="1371600">
              <a:spcBef>
                <a:spcPts val="600"/>
              </a:spcBef>
              <a:spcAft>
                <a:spcPts val="0"/>
              </a:spcAft>
              <a:buSzPts val="1600"/>
              <a:buChar char="▹"/>
              <a:defRPr sz="1600"/>
            </a:lvl3pPr>
            <a:lvl4pPr indent="-330200" lvl="3" marL="1828800">
              <a:spcBef>
                <a:spcPts val="600"/>
              </a:spcBef>
              <a:spcAft>
                <a:spcPts val="0"/>
              </a:spcAft>
              <a:buSzPts val="1600"/>
              <a:buChar char="▹"/>
              <a:defRPr sz="1600"/>
            </a:lvl4pPr>
            <a:lvl5pPr indent="-330200" lvl="4" marL="2286000">
              <a:spcBef>
                <a:spcPts val="600"/>
              </a:spcBef>
              <a:spcAft>
                <a:spcPts val="0"/>
              </a:spcAft>
              <a:buSzPts val="1600"/>
              <a:buChar char="▹"/>
              <a:defRPr sz="1600"/>
            </a:lvl5pPr>
            <a:lvl6pPr indent="-330200" lvl="5" marL="2743200">
              <a:spcBef>
                <a:spcPts val="600"/>
              </a:spcBef>
              <a:spcAft>
                <a:spcPts val="0"/>
              </a:spcAft>
              <a:buSzPts val="1600"/>
              <a:buChar char="▹"/>
              <a:defRPr sz="1600"/>
            </a:lvl6pPr>
            <a:lvl7pPr indent="-330200" lvl="6" marL="3200400">
              <a:spcBef>
                <a:spcPts val="600"/>
              </a:spcBef>
              <a:spcAft>
                <a:spcPts val="0"/>
              </a:spcAft>
              <a:buSzPts val="1600"/>
              <a:buChar char="▹"/>
              <a:defRPr sz="1600"/>
            </a:lvl7pPr>
            <a:lvl8pPr indent="-330200" lvl="7" marL="3657600">
              <a:spcBef>
                <a:spcPts val="600"/>
              </a:spcBef>
              <a:spcAft>
                <a:spcPts val="0"/>
              </a:spcAft>
              <a:buSzPts val="1600"/>
              <a:buChar char="▹"/>
              <a:defRPr sz="1600"/>
            </a:lvl8pPr>
            <a:lvl9pPr indent="-355600" lvl="8" marL="4114800">
              <a:spcBef>
                <a:spcPts val="600"/>
              </a:spcBef>
              <a:spcAft>
                <a:spcPts val="0"/>
              </a:spcAft>
              <a:buSzPts val="2000"/>
              <a:buChar char="▹"/>
              <a:defRPr/>
            </a:lvl9pPr>
          </a:lstStyle>
          <a:p/>
        </p:txBody>
      </p:sp>
      <p:sp>
        <p:nvSpPr>
          <p:cNvPr id="27" name="Google Shape;27;p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35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2" name="Google Shape;32;p6"/>
          <p:cNvSpPr txBox="1"/>
          <p:nvPr>
            <p:ph idx="1" type="body"/>
          </p:nvPr>
        </p:nvSpPr>
        <p:spPr>
          <a:xfrm>
            <a:off x="457200" y="1995750"/>
            <a:ext cx="2682600" cy="26790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800"/>
            </a:lvl1pPr>
            <a:lvl2pPr indent="-330200" lvl="1" marL="914400">
              <a:spcBef>
                <a:spcPts val="600"/>
              </a:spcBef>
              <a:spcAft>
                <a:spcPts val="0"/>
              </a:spcAft>
              <a:buSzPts val="1600"/>
              <a:buChar char="▹"/>
              <a:defRPr sz="1800"/>
            </a:lvl2pPr>
            <a:lvl3pPr indent="-330200" lvl="2" marL="1371600">
              <a:spcBef>
                <a:spcPts val="600"/>
              </a:spcBef>
              <a:spcAft>
                <a:spcPts val="0"/>
              </a:spcAft>
              <a:buSzPts val="1600"/>
              <a:buChar char="▹"/>
              <a:defRPr sz="1800"/>
            </a:lvl3pPr>
            <a:lvl4pPr indent="-342900" lvl="3" marL="1828800">
              <a:spcBef>
                <a:spcPts val="600"/>
              </a:spcBef>
              <a:spcAft>
                <a:spcPts val="0"/>
              </a:spcAft>
              <a:buSzPts val="1800"/>
              <a:buChar char="▹"/>
              <a:defRPr sz="1800"/>
            </a:lvl4pPr>
            <a:lvl5pPr indent="-342900" lvl="4" marL="2286000">
              <a:spcBef>
                <a:spcPts val="600"/>
              </a:spcBef>
              <a:spcAft>
                <a:spcPts val="0"/>
              </a:spcAft>
              <a:buSzPts val="1800"/>
              <a:buChar char="▹"/>
              <a:defRPr sz="1800"/>
            </a:lvl5pPr>
            <a:lvl6pPr indent="-342900" lvl="5" marL="2743200">
              <a:spcBef>
                <a:spcPts val="600"/>
              </a:spcBef>
              <a:spcAft>
                <a:spcPts val="0"/>
              </a:spcAft>
              <a:buSzPts val="1800"/>
              <a:buChar char="▹"/>
              <a:defRPr sz="1800"/>
            </a:lvl6pPr>
            <a:lvl7pPr indent="-342900" lvl="6" marL="3200400">
              <a:spcBef>
                <a:spcPts val="600"/>
              </a:spcBef>
              <a:spcAft>
                <a:spcPts val="0"/>
              </a:spcAft>
              <a:buSzPts val="1800"/>
              <a:buChar char="▹"/>
              <a:defRPr sz="1800"/>
            </a:lvl7pPr>
            <a:lvl8pPr indent="-342900" lvl="7" marL="3657600">
              <a:spcBef>
                <a:spcPts val="600"/>
              </a:spcBef>
              <a:spcAft>
                <a:spcPts val="0"/>
              </a:spcAft>
              <a:buSzPts val="1800"/>
              <a:buChar char="▹"/>
              <a:defRPr sz="1800"/>
            </a:lvl8pPr>
            <a:lvl9pPr indent="-342900" lvl="8" marL="4114800">
              <a:spcBef>
                <a:spcPts val="600"/>
              </a:spcBef>
              <a:spcAft>
                <a:spcPts val="0"/>
              </a:spcAft>
              <a:buSzPts val="1800"/>
              <a:buChar char="▹"/>
              <a:defRPr sz="1800"/>
            </a:lvl9pPr>
          </a:lstStyle>
          <a:p/>
        </p:txBody>
      </p:sp>
      <p:sp>
        <p:nvSpPr>
          <p:cNvPr id="33" name="Google Shape;33;p6"/>
          <p:cNvSpPr txBox="1"/>
          <p:nvPr>
            <p:ph idx="2" type="body"/>
          </p:nvPr>
        </p:nvSpPr>
        <p:spPr>
          <a:xfrm>
            <a:off x="3415578" y="1995750"/>
            <a:ext cx="2682600" cy="26790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800"/>
            </a:lvl1pPr>
            <a:lvl2pPr indent="-330200" lvl="1" marL="914400">
              <a:spcBef>
                <a:spcPts val="600"/>
              </a:spcBef>
              <a:spcAft>
                <a:spcPts val="0"/>
              </a:spcAft>
              <a:buSzPts val="1600"/>
              <a:buChar char="▹"/>
              <a:defRPr sz="1800"/>
            </a:lvl2pPr>
            <a:lvl3pPr indent="-330200" lvl="2" marL="1371600">
              <a:spcBef>
                <a:spcPts val="600"/>
              </a:spcBef>
              <a:spcAft>
                <a:spcPts val="0"/>
              </a:spcAft>
              <a:buSzPts val="1600"/>
              <a:buChar char="▹"/>
              <a:defRPr sz="1800"/>
            </a:lvl3pPr>
            <a:lvl4pPr indent="-342900" lvl="3" marL="1828800">
              <a:spcBef>
                <a:spcPts val="600"/>
              </a:spcBef>
              <a:spcAft>
                <a:spcPts val="0"/>
              </a:spcAft>
              <a:buSzPts val="1800"/>
              <a:buChar char="▹"/>
              <a:defRPr sz="1800"/>
            </a:lvl4pPr>
            <a:lvl5pPr indent="-342900" lvl="4" marL="2286000">
              <a:spcBef>
                <a:spcPts val="600"/>
              </a:spcBef>
              <a:spcAft>
                <a:spcPts val="0"/>
              </a:spcAft>
              <a:buSzPts val="1800"/>
              <a:buChar char="▹"/>
              <a:defRPr sz="1800"/>
            </a:lvl5pPr>
            <a:lvl6pPr indent="-342900" lvl="5" marL="2743200">
              <a:spcBef>
                <a:spcPts val="600"/>
              </a:spcBef>
              <a:spcAft>
                <a:spcPts val="0"/>
              </a:spcAft>
              <a:buSzPts val="1800"/>
              <a:buChar char="▹"/>
              <a:defRPr sz="1800"/>
            </a:lvl6pPr>
            <a:lvl7pPr indent="-342900" lvl="6" marL="3200400">
              <a:spcBef>
                <a:spcPts val="600"/>
              </a:spcBef>
              <a:spcAft>
                <a:spcPts val="0"/>
              </a:spcAft>
              <a:buSzPts val="1800"/>
              <a:buChar char="▹"/>
              <a:defRPr sz="1800"/>
            </a:lvl7pPr>
            <a:lvl8pPr indent="-342900" lvl="7" marL="3657600">
              <a:spcBef>
                <a:spcPts val="600"/>
              </a:spcBef>
              <a:spcAft>
                <a:spcPts val="0"/>
              </a:spcAft>
              <a:buSzPts val="1800"/>
              <a:buChar char="▹"/>
              <a:defRPr sz="1800"/>
            </a:lvl8pPr>
            <a:lvl9pPr indent="-342900" lvl="8" marL="4114800">
              <a:spcBef>
                <a:spcPts val="600"/>
              </a:spcBef>
              <a:spcAft>
                <a:spcPts val="0"/>
              </a:spcAft>
              <a:buSzPts val="1800"/>
              <a:buChar char="▹"/>
              <a:defRPr sz="1800"/>
            </a:lvl9pPr>
          </a:lstStyle>
          <a:p/>
        </p:txBody>
      </p:sp>
      <p:sp>
        <p:nvSpPr>
          <p:cNvPr id="34" name="Google Shape;34;p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5"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9" name="Google Shape;39;p7"/>
          <p:cNvSpPr txBox="1"/>
          <p:nvPr>
            <p:ph idx="1" type="body"/>
          </p:nvPr>
        </p:nvSpPr>
        <p:spPr>
          <a:xfrm>
            <a:off x="45720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0" name="Google Shape;40;p7"/>
          <p:cNvSpPr txBox="1"/>
          <p:nvPr>
            <p:ph idx="2" type="body"/>
          </p:nvPr>
        </p:nvSpPr>
        <p:spPr>
          <a:xfrm>
            <a:off x="329025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1" name="Google Shape;41;p7"/>
          <p:cNvSpPr txBox="1"/>
          <p:nvPr>
            <p:ph idx="3" type="body"/>
          </p:nvPr>
        </p:nvSpPr>
        <p:spPr>
          <a:xfrm>
            <a:off x="612330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2" name="Google Shape;42;p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35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7" name="Google Shape;47;p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p:nvPr/>
        </p:nvSpPr>
        <p:spPr>
          <a:xfrm rot="5400000">
            <a:off x="-100350" y="4448760"/>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 type="body"/>
          </p:nvPr>
        </p:nvSpPr>
        <p:spPr>
          <a:xfrm>
            <a:off x="457200" y="4406309"/>
            <a:ext cx="82296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52" name="Google Shape;52;p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1"/>
            </a:gs>
            <a:gs pos="50000">
              <a:schemeClr val="lt1"/>
            </a:gs>
            <a:gs pos="100000">
              <a:schemeClr val="lt2"/>
            </a:gs>
          </a:gsLst>
          <a:lin ang="16200038"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605600"/>
            <a:ext cx="5640900" cy="1082700"/>
          </a:xfrm>
          <a:prstGeom prst="rect">
            <a:avLst/>
          </a:prstGeom>
          <a:noFill/>
          <a:ln>
            <a:noFill/>
          </a:ln>
        </p:spPr>
        <p:txBody>
          <a:bodyPr anchorCtr="0" anchor="t" bIns="0" lIns="0" spcFirstLastPara="1" rIns="0" wrap="square" tIns="0">
            <a:noAutofit/>
          </a:bodyPr>
          <a:lstStyle>
            <a:lvl1pPr lvl="0">
              <a:lnSpc>
                <a:spcPct val="80000"/>
              </a:lnSpc>
              <a:spcBef>
                <a:spcPts val="0"/>
              </a:spcBef>
              <a:spcAft>
                <a:spcPts val="0"/>
              </a:spcAft>
              <a:buClr>
                <a:schemeClr val="accent2"/>
              </a:buClr>
              <a:buSzPts val="3500"/>
              <a:buFont typeface="Raleway SemiBold"/>
              <a:buNone/>
              <a:defRPr sz="35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p:txBody>
      </p:sp>
      <p:sp>
        <p:nvSpPr>
          <p:cNvPr id="7" name="Google Shape;7;p1"/>
          <p:cNvSpPr txBox="1"/>
          <p:nvPr>
            <p:ph idx="1" type="body"/>
          </p:nvPr>
        </p:nvSpPr>
        <p:spPr>
          <a:xfrm>
            <a:off x="457200" y="1995750"/>
            <a:ext cx="5640900" cy="2679000"/>
          </a:xfrm>
          <a:prstGeom prst="rect">
            <a:avLst/>
          </a:prstGeom>
          <a:noFill/>
          <a:ln>
            <a:noFill/>
          </a:ln>
        </p:spPr>
        <p:txBody>
          <a:bodyPr anchorCtr="0" anchor="t" bIns="0" lIns="0" spcFirstLastPara="1" rIns="0" wrap="square" tIns="0">
            <a:noAutofit/>
          </a:bodyPr>
          <a:lstStyle>
            <a:lvl1pPr indent="-330200" lvl="0" marL="457200">
              <a:lnSpc>
                <a:spcPct val="110000"/>
              </a:lnSpc>
              <a:spcBef>
                <a:spcPts val="600"/>
              </a:spcBef>
              <a:spcAft>
                <a:spcPts val="0"/>
              </a:spcAft>
              <a:buClr>
                <a:schemeClr val="accent1"/>
              </a:buClr>
              <a:buSzPts val="1600"/>
              <a:buFont typeface="Barlow Light"/>
              <a:buChar char="▸"/>
              <a:defRPr sz="1600">
                <a:solidFill>
                  <a:schemeClr val="dk1"/>
                </a:solidFill>
                <a:latin typeface="Barlow Light"/>
                <a:ea typeface="Barlow Light"/>
                <a:cs typeface="Barlow Light"/>
                <a:sym typeface="Barlow Light"/>
              </a:defRPr>
            </a:lvl1pPr>
            <a:lvl2pPr indent="-330200" lvl="1" marL="914400">
              <a:lnSpc>
                <a:spcPct val="110000"/>
              </a:lnSpc>
              <a:spcBef>
                <a:spcPts val="600"/>
              </a:spcBef>
              <a:spcAft>
                <a:spcPts val="0"/>
              </a:spcAft>
              <a:buClr>
                <a:schemeClr val="accent1"/>
              </a:buClr>
              <a:buSzPts val="1600"/>
              <a:buFont typeface="Barlow Light"/>
              <a:buChar char="▹"/>
              <a:defRPr sz="1600">
                <a:solidFill>
                  <a:schemeClr val="dk1"/>
                </a:solidFill>
                <a:latin typeface="Barlow Light"/>
                <a:ea typeface="Barlow Light"/>
                <a:cs typeface="Barlow Light"/>
                <a:sym typeface="Barlow Light"/>
              </a:defRPr>
            </a:lvl2pPr>
            <a:lvl3pPr indent="-330200" lvl="2" marL="1371600">
              <a:lnSpc>
                <a:spcPct val="110000"/>
              </a:lnSpc>
              <a:spcBef>
                <a:spcPts val="600"/>
              </a:spcBef>
              <a:spcAft>
                <a:spcPts val="0"/>
              </a:spcAft>
              <a:buClr>
                <a:schemeClr val="accent1"/>
              </a:buClr>
              <a:buSzPts val="1600"/>
              <a:buFont typeface="Barlow Light"/>
              <a:buChar char="▹"/>
              <a:defRPr sz="1600">
                <a:solidFill>
                  <a:schemeClr val="dk1"/>
                </a:solidFill>
                <a:latin typeface="Barlow Light"/>
                <a:ea typeface="Barlow Light"/>
                <a:cs typeface="Barlow Light"/>
                <a:sym typeface="Barlow Light"/>
              </a:defRPr>
            </a:lvl3pPr>
            <a:lvl4pPr indent="-330200" lvl="3" marL="1828800">
              <a:lnSpc>
                <a:spcPct val="110000"/>
              </a:lnSpc>
              <a:spcBef>
                <a:spcPts val="600"/>
              </a:spcBef>
              <a:spcAft>
                <a:spcPts val="0"/>
              </a:spcAft>
              <a:buClr>
                <a:schemeClr val="dk1"/>
              </a:buClr>
              <a:buSzPts val="1600"/>
              <a:buFont typeface="Barlow Light"/>
              <a:buChar char="▹"/>
              <a:defRPr sz="1600">
                <a:solidFill>
                  <a:schemeClr val="dk1"/>
                </a:solidFill>
                <a:latin typeface="Barlow Light"/>
                <a:ea typeface="Barlow Light"/>
                <a:cs typeface="Barlow Light"/>
                <a:sym typeface="Barlow Light"/>
              </a:defRPr>
            </a:lvl4pPr>
            <a:lvl5pPr indent="-330200" lvl="4" marL="2286000">
              <a:lnSpc>
                <a:spcPct val="110000"/>
              </a:lnSpc>
              <a:spcBef>
                <a:spcPts val="600"/>
              </a:spcBef>
              <a:spcAft>
                <a:spcPts val="0"/>
              </a:spcAft>
              <a:buClr>
                <a:schemeClr val="dk1"/>
              </a:buClr>
              <a:buSzPts val="1600"/>
              <a:buFont typeface="Barlow Light"/>
              <a:buChar char="▹"/>
              <a:defRPr sz="1600">
                <a:solidFill>
                  <a:schemeClr val="dk1"/>
                </a:solidFill>
                <a:latin typeface="Barlow Light"/>
                <a:ea typeface="Barlow Light"/>
                <a:cs typeface="Barlow Light"/>
                <a:sym typeface="Barlow Light"/>
              </a:defRPr>
            </a:lvl5pPr>
            <a:lvl6pPr indent="-330200" lvl="5" marL="2743200">
              <a:lnSpc>
                <a:spcPct val="110000"/>
              </a:lnSpc>
              <a:spcBef>
                <a:spcPts val="600"/>
              </a:spcBef>
              <a:spcAft>
                <a:spcPts val="0"/>
              </a:spcAft>
              <a:buClr>
                <a:schemeClr val="dk1"/>
              </a:buClr>
              <a:buSzPts val="1600"/>
              <a:buFont typeface="Barlow Light"/>
              <a:buChar char="▹"/>
              <a:defRPr sz="1600">
                <a:solidFill>
                  <a:schemeClr val="dk1"/>
                </a:solidFill>
                <a:latin typeface="Barlow Light"/>
                <a:ea typeface="Barlow Light"/>
                <a:cs typeface="Barlow Light"/>
                <a:sym typeface="Barlow Light"/>
              </a:defRPr>
            </a:lvl6pPr>
            <a:lvl7pPr indent="-330200" lvl="6" marL="3200400">
              <a:lnSpc>
                <a:spcPct val="110000"/>
              </a:lnSpc>
              <a:spcBef>
                <a:spcPts val="600"/>
              </a:spcBef>
              <a:spcAft>
                <a:spcPts val="0"/>
              </a:spcAft>
              <a:buClr>
                <a:schemeClr val="dk1"/>
              </a:buClr>
              <a:buSzPts val="1600"/>
              <a:buFont typeface="Barlow Light"/>
              <a:buChar char="▹"/>
              <a:defRPr sz="1600">
                <a:solidFill>
                  <a:schemeClr val="dk1"/>
                </a:solidFill>
                <a:latin typeface="Barlow Light"/>
                <a:ea typeface="Barlow Light"/>
                <a:cs typeface="Barlow Light"/>
                <a:sym typeface="Barlow Light"/>
              </a:defRPr>
            </a:lvl7pPr>
            <a:lvl8pPr indent="-330200" lvl="7" marL="3657600">
              <a:lnSpc>
                <a:spcPct val="110000"/>
              </a:lnSpc>
              <a:spcBef>
                <a:spcPts val="600"/>
              </a:spcBef>
              <a:spcAft>
                <a:spcPts val="0"/>
              </a:spcAft>
              <a:buClr>
                <a:schemeClr val="dk1"/>
              </a:buClr>
              <a:buSzPts val="1600"/>
              <a:buFont typeface="Barlow Light"/>
              <a:buChar char="▹"/>
              <a:defRPr sz="1600">
                <a:solidFill>
                  <a:schemeClr val="dk1"/>
                </a:solidFill>
                <a:latin typeface="Barlow Light"/>
                <a:ea typeface="Barlow Light"/>
                <a:cs typeface="Barlow Light"/>
                <a:sym typeface="Barlow Light"/>
              </a:defRPr>
            </a:lvl8pPr>
            <a:lvl9pPr indent="-355600" lvl="8" marL="41148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649025" y="4636750"/>
            <a:ext cx="456900" cy="468600"/>
          </a:xfrm>
          <a:prstGeom prst="rect">
            <a:avLst/>
          </a:prstGeom>
          <a:noFill/>
          <a:ln>
            <a:noFill/>
          </a:ln>
        </p:spPr>
        <p:txBody>
          <a:bodyPr anchorCtr="0" anchor="b" bIns="0" lIns="0" spcFirstLastPara="1" rIns="0" wrap="square" tIns="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hyperlink" Target="https://unsplash.com/@wflwong?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hyperlink" Target="https://unsplash.com/es/@nknezevic?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hyperlink" Target="https://unsplash.com/@bfigas?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unsplash.com/@bfigas?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 Id="rId6" Type="http://schemas.openxmlformats.org/officeDocument/2006/relationships/hyperlink" Target="https://unsplash.com/es/@ravinrau?utm_source=unsplash&amp;utm_medium=referral&amp;utm_content=creditCopyText" TargetMode="External"/><Relationship Id="rId7" Type="http://schemas.openxmlformats.org/officeDocument/2006/relationships/hyperlink" Target="https://unsplash.com/?utm_source=unsplash&amp;utm_medium=referral&amp;utm_content=creditCopy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ardc.edu.au/resource/fair-data-self-assessment-tool/" TargetMode="External"/><Relationship Id="rId4" Type="http://schemas.openxmlformats.org/officeDocument/2006/relationships/hyperlink" Target="https://ardc.edu.au/resource/fair-data-self-assessment-tool/" TargetMode="External"/><Relationship Id="rId5" Type="http://schemas.openxmlformats.org/officeDocument/2006/relationships/hyperlink" Target="https://satifyd.dans.knaw.nl/" TargetMode="External"/><Relationship Id="rId6" Type="http://schemas.openxmlformats.org/officeDocument/2006/relationships/hyperlink" Target="https://doi.org/10.5281/zenodo.1065991" TargetMode="External"/><Relationship Id="rId7" Type="http://schemas.openxmlformats.org/officeDocument/2006/relationships/hyperlink" Target="https://www.rd-alliance.org/groups/fair-data-maturity-model-w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doi.org/10.1038/s41597-022-01710-x" TargetMode="External"/><Relationship Id="rId4" Type="http://schemas.openxmlformats.org/officeDocument/2006/relationships/hyperlink" Target="https://doi.org/10.1371/journal.pcbi.1007854" TargetMode="External"/><Relationship Id="rId5" Type="http://schemas.openxmlformats.org/officeDocument/2006/relationships/hyperlink" Target="https://www.rd-alliance.org/groups/fair-principles-research-hardwa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doi.org/10.1038/s41597-020-0486-7" TargetMode="External"/><Relationship Id="rId4" Type="http://schemas.openxmlformats.org/officeDocument/2006/relationships/hyperlink" Target="https://www.rd-alliance.org/rda-community-effort-trust-principles-digital-repositories" TargetMode="External"/><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gida-global.org/care" TargetMode="External"/><Relationship Id="rId4" Type="http://schemas.openxmlformats.org/officeDocument/2006/relationships/hyperlink" Target="https://youtu.be/309QIZt9H7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creativecommons.org/licenses/by/4.0/" TargetMode="External"/><Relationship Id="rId4" Type="http://schemas.openxmlformats.org/officeDocument/2006/relationships/image" Target="../media/image2.png"/><Relationship Id="rId5" Type="http://schemas.openxmlformats.org/officeDocument/2006/relationships/hyperlink" Target="http://creativecommons.org/licenses/by/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slidescarnival.com/?utm_source=template" TargetMode="External"/><Relationship Id="rId4" Type="http://schemas.openxmlformats.org/officeDocument/2006/relationships/hyperlink" Target="https://isometric.online/" TargetMode="External"/><Relationship Id="rId5" Type="http://schemas.openxmlformats.org/officeDocument/2006/relationships/hyperlink" Target="http://unsplash.com/&amp;utm_source=slidescarniv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ec.europa.eu/info/funding-tenders/opportunities/docs/2021-2027/horizon/guidance/programme-guide_horizon_en.pdf" TargetMode="External"/><Relationship Id="rId4" Type="http://schemas.openxmlformats.org/officeDocument/2006/relationships/hyperlink" Target="https://openaccess.gatesfoundation.org/how-to-comply/data-sharing-requiremen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openaire.eu/how-to-make-your-data-fai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slideshare.net/sjDCC/open-fair-data-and-rdm" TargetMode="External"/><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slideshare.net/sjDCC/open-fair-data-and-rdm" TargetMode="Externa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www.slideshare.net/sjDCC/open-fair-data-and-rdm" TargetMode="External"/><Relationship Id="rId4" Type="http://schemas.openxmlformats.org/officeDocument/2006/relationships/hyperlink" Target="https://creativecommons.org/licenses/by/4.0/" TargetMode="External"/><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500"/>
              <a:t>FAIR principles</a:t>
            </a:r>
            <a:endParaRPr sz="4500"/>
          </a:p>
        </p:txBody>
      </p:sp>
      <p:sp>
        <p:nvSpPr>
          <p:cNvPr id="68" name="Google Shape;68;p13"/>
          <p:cNvSpPr txBox="1"/>
          <p:nvPr/>
        </p:nvSpPr>
        <p:spPr>
          <a:xfrm>
            <a:off x="1076325" y="3488400"/>
            <a:ext cx="3634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Barlow Light"/>
                <a:ea typeface="Barlow Light"/>
                <a:cs typeface="Barlow Light"/>
                <a:sym typeface="Barlow Light"/>
              </a:rPr>
              <a:t>Obrad Vučkovac</a:t>
            </a:r>
            <a:endParaRPr sz="2100">
              <a:latin typeface="Barlow Light"/>
              <a:ea typeface="Barlow Light"/>
              <a:cs typeface="Barlow Light"/>
              <a:sym typeface="Barlow Light"/>
            </a:endParaRPr>
          </a:p>
          <a:p>
            <a:pPr indent="0" lvl="0" marL="0" rtl="0" algn="l">
              <a:spcBef>
                <a:spcPts val="0"/>
              </a:spcBef>
              <a:spcAft>
                <a:spcPts val="0"/>
              </a:spcAft>
              <a:buNone/>
            </a:pPr>
            <a:r>
              <a:rPr lang="en" sz="1700">
                <a:latin typeface="Barlow Light"/>
                <a:ea typeface="Barlow Light"/>
                <a:cs typeface="Barlow Light"/>
                <a:sym typeface="Barlow Light"/>
              </a:rPr>
              <a:t>University of Belgrade</a:t>
            </a:r>
            <a:endParaRPr sz="1700">
              <a:latin typeface="Barlow Light"/>
              <a:ea typeface="Barlow Light"/>
              <a:cs typeface="Barlow Light"/>
              <a:sym typeface="Barlow Light"/>
            </a:endParaRPr>
          </a:p>
          <a:p>
            <a:pPr indent="0" lvl="0" marL="0" rtl="0" algn="l">
              <a:spcBef>
                <a:spcPts val="0"/>
              </a:spcBef>
              <a:spcAft>
                <a:spcPts val="0"/>
              </a:spcAft>
              <a:buNone/>
            </a:pPr>
            <a:r>
              <a:rPr lang="en" sz="1700">
                <a:latin typeface="Barlow Light"/>
                <a:ea typeface="Barlow Light"/>
                <a:cs typeface="Barlow Light"/>
                <a:sym typeface="Barlow Light"/>
              </a:rPr>
              <a:t>Vinča Institute of Nuclear Sciences</a:t>
            </a:r>
            <a:endParaRPr sz="1700">
              <a:latin typeface="Barlow Light"/>
              <a:ea typeface="Barlow Light"/>
              <a:cs typeface="Barlow Light"/>
              <a:sym typeface="Barlow Light"/>
            </a:endParaRPr>
          </a:p>
          <a:p>
            <a:pPr indent="0" lvl="0" marL="0" rtl="0" algn="l">
              <a:spcBef>
                <a:spcPts val="0"/>
              </a:spcBef>
              <a:spcAft>
                <a:spcPts val="0"/>
              </a:spcAft>
              <a:buNone/>
            </a:pPr>
            <a:r>
              <a:t/>
            </a:r>
            <a:endParaRPr sz="1700"/>
          </a:p>
        </p:txBody>
      </p:sp>
      <p:grpSp>
        <p:nvGrpSpPr>
          <p:cNvPr id="69" name="Google Shape;69;p13"/>
          <p:cNvGrpSpPr/>
          <p:nvPr/>
        </p:nvGrpSpPr>
        <p:grpSpPr>
          <a:xfrm>
            <a:off x="5796744" y="1573487"/>
            <a:ext cx="2928488" cy="3139481"/>
            <a:chOff x="2183550" y="65875"/>
            <a:chExt cx="4483981" cy="4807045"/>
          </a:xfrm>
        </p:grpSpPr>
        <p:sp>
          <p:nvSpPr>
            <p:cNvPr id="70" name="Google Shape;70;p13"/>
            <p:cNvSpPr/>
            <p:nvPr/>
          </p:nvSpPr>
          <p:spPr>
            <a:xfrm>
              <a:off x="3889897" y="3280283"/>
              <a:ext cx="998038" cy="577710"/>
            </a:xfrm>
            <a:custGeom>
              <a:rect b="b" l="l" r="r" t="t"/>
              <a:pathLst>
                <a:path extrusionOk="0" h="577710" w="998038">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3"/>
            <p:cNvSpPr/>
            <p:nvPr/>
          </p:nvSpPr>
          <p:spPr>
            <a:xfrm>
              <a:off x="2372415"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3"/>
            <p:cNvSpPr/>
            <p:nvPr/>
          </p:nvSpPr>
          <p:spPr>
            <a:xfrm>
              <a:off x="3921527" y="3261804"/>
              <a:ext cx="998857" cy="577329"/>
            </a:xfrm>
            <a:custGeom>
              <a:rect b="b" l="l" r="r" t="t"/>
              <a:pathLst>
                <a:path extrusionOk="0" h="577329" w="998857">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3"/>
            <p:cNvSpPr/>
            <p:nvPr/>
          </p:nvSpPr>
          <p:spPr>
            <a:xfrm>
              <a:off x="3922039" y="3231825"/>
              <a:ext cx="998054" cy="577388"/>
            </a:xfrm>
            <a:custGeom>
              <a:rect b="b" l="l" r="r" t="t"/>
              <a:pathLst>
                <a:path extrusionOk="0" h="577388" w="998054">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3"/>
            <p:cNvSpPr/>
            <p:nvPr/>
          </p:nvSpPr>
          <p:spPr>
            <a:xfrm>
              <a:off x="4231770" y="3400376"/>
              <a:ext cx="378145" cy="218912"/>
            </a:xfrm>
            <a:custGeom>
              <a:rect b="b" l="l" r="r" t="t"/>
              <a:pathLst>
                <a:path extrusionOk="0" h="218912" w="378145">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3"/>
            <p:cNvSpPr/>
            <p:nvPr/>
          </p:nvSpPr>
          <p:spPr>
            <a:xfrm>
              <a:off x="4231502" y="3348848"/>
              <a:ext cx="378432" cy="218803"/>
            </a:xfrm>
            <a:custGeom>
              <a:rect b="b" l="l" r="r" t="t"/>
              <a:pathLst>
                <a:path extrusionOk="0" h="218803" w="378432">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3"/>
            <p:cNvSpPr/>
            <p:nvPr/>
          </p:nvSpPr>
          <p:spPr>
            <a:xfrm>
              <a:off x="3409843" y="2513133"/>
              <a:ext cx="2024410" cy="945165"/>
            </a:xfrm>
            <a:custGeom>
              <a:rect b="b" l="l" r="r" t="t"/>
              <a:pathLst>
                <a:path extrusionOk="0" h="945165" w="2024410">
                  <a:moveTo>
                    <a:pt x="1010828" y="945166"/>
                  </a:moveTo>
                  <a:lnTo>
                    <a:pt x="0" y="38005"/>
                  </a:lnTo>
                  <a:lnTo>
                    <a:pt x="2024411" y="0"/>
                  </a:lnTo>
                  <a:lnTo>
                    <a:pt x="1010828" y="945166"/>
                  </a:ln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3"/>
            <p:cNvSpPr/>
            <p:nvPr/>
          </p:nvSpPr>
          <p:spPr>
            <a:xfrm>
              <a:off x="2963426" y="65875"/>
              <a:ext cx="2875158" cy="2882646"/>
            </a:xfrm>
            <a:custGeom>
              <a:rect b="b" l="l" r="r" t="t"/>
              <a:pathLst>
                <a:path extrusionOk="0" h="2882646" w="2875158">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3"/>
            <p:cNvSpPr/>
            <p:nvPr/>
          </p:nvSpPr>
          <p:spPr>
            <a:xfrm>
              <a:off x="2986102" y="165506"/>
              <a:ext cx="2752826" cy="2463451"/>
            </a:xfrm>
            <a:custGeom>
              <a:rect b="b" l="l" r="r" t="t"/>
              <a:pathLst>
                <a:path extrusionOk="0" h="2463451" w="2752826">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3"/>
            <p:cNvSpPr/>
            <p:nvPr/>
          </p:nvSpPr>
          <p:spPr>
            <a:xfrm>
              <a:off x="2963026" y="773963"/>
              <a:ext cx="2815611" cy="2175092"/>
            </a:xfrm>
            <a:custGeom>
              <a:rect b="b" l="l" r="r" t="t"/>
              <a:pathLst>
                <a:path extrusionOk="0" h="2175092" w="2815611">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3"/>
            <p:cNvSpPr/>
            <p:nvPr/>
          </p:nvSpPr>
          <p:spPr>
            <a:xfrm>
              <a:off x="2183550" y="4458424"/>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3"/>
            <p:cNvSpPr/>
            <p:nvPr/>
          </p:nvSpPr>
          <p:spPr>
            <a:xfrm>
              <a:off x="2233331"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3"/>
            <p:cNvSpPr/>
            <p:nvPr/>
          </p:nvSpPr>
          <p:spPr>
            <a:xfrm>
              <a:off x="2233331"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3"/>
            <p:cNvSpPr/>
            <p:nvPr/>
          </p:nvSpPr>
          <p:spPr>
            <a:xfrm>
              <a:off x="2447182"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3"/>
            <p:cNvSpPr/>
            <p:nvPr/>
          </p:nvSpPr>
          <p:spPr>
            <a:xfrm>
              <a:off x="2726476" y="4553957"/>
              <a:ext cx="159649" cy="89989"/>
            </a:xfrm>
            <a:custGeom>
              <a:rect b="b" l="l" r="r" t="t"/>
              <a:pathLst>
                <a:path extrusionOk="0" h="89989" w="159649">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3"/>
            <p:cNvSpPr/>
            <p:nvPr/>
          </p:nvSpPr>
          <p:spPr>
            <a:xfrm>
              <a:off x="2729149" y="4569009"/>
              <a:ext cx="157010" cy="75128"/>
            </a:xfrm>
            <a:custGeom>
              <a:rect b="b" l="l" r="r" t="t"/>
              <a:pathLst>
                <a:path extrusionOk="0" h="75128" w="15701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3"/>
            <p:cNvSpPr/>
            <p:nvPr/>
          </p:nvSpPr>
          <p:spPr>
            <a:xfrm>
              <a:off x="2596621" y="4484615"/>
              <a:ext cx="159662" cy="89989"/>
            </a:xfrm>
            <a:custGeom>
              <a:rect b="b" l="l" r="r" t="t"/>
              <a:pathLst>
                <a:path extrusionOk="0" h="89989" w="159662">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3"/>
            <p:cNvSpPr/>
            <p:nvPr/>
          </p:nvSpPr>
          <p:spPr>
            <a:xfrm>
              <a:off x="2599186" y="4499667"/>
              <a:ext cx="157105" cy="75128"/>
            </a:xfrm>
            <a:custGeom>
              <a:rect b="b" l="l" r="r" t="t"/>
              <a:pathLst>
                <a:path extrusionOk="0" h="75128" w="157105">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3"/>
            <p:cNvSpPr/>
            <p:nvPr/>
          </p:nvSpPr>
          <p:spPr>
            <a:xfrm>
              <a:off x="2302147" y="4142110"/>
              <a:ext cx="514696" cy="443940"/>
            </a:xfrm>
            <a:custGeom>
              <a:rect b="b" l="l" r="r" t="t"/>
              <a:pathLst>
                <a:path extrusionOk="0" h="443940" w="514696">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3"/>
            <p:cNvSpPr/>
            <p:nvPr/>
          </p:nvSpPr>
          <p:spPr>
            <a:xfrm>
              <a:off x="2258507" y="4054849"/>
              <a:ext cx="110678" cy="194691"/>
            </a:xfrm>
            <a:custGeom>
              <a:rect b="b" l="l" r="r" t="t"/>
              <a:pathLst>
                <a:path extrusionOk="0" h="194691" w="110678">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3"/>
            <p:cNvSpPr/>
            <p:nvPr/>
          </p:nvSpPr>
          <p:spPr>
            <a:xfrm>
              <a:off x="2250051" y="3940511"/>
              <a:ext cx="73912" cy="142900"/>
            </a:xfrm>
            <a:custGeom>
              <a:rect b="b" l="l" r="r" t="t"/>
              <a:pathLst>
                <a:path extrusionOk="0" h="142900" w="73912">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3"/>
            <p:cNvSpPr/>
            <p:nvPr/>
          </p:nvSpPr>
          <p:spPr>
            <a:xfrm>
              <a:off x="2326123" y="3751123"/>
              <a:ext cx="169201" cy="272154"/>
            </a:xfrm>
            <a:custGeom>
              <a:rect b="b" l="l" r="r" t="t"/>
              <a:pathLst>
                <a:path extrusionOk="0" h="272154" w="169201">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2" name="Google Shape;92;p13"/>
            <p:cNvGrpSpPr/>
            <p:nvPr/>
          </p:nvGrpSpPr>
          <p:grpSpPr>
            <a:xfrm>
              <a:off x="2428704" y="3970322"/>
              <a:ext cx="350131" cy="370523"/>
              <a:chOff x="4512354" y="4952197"/>
              <a:chExt cx="350131" cy="370523"/>
            </a:xfrm>
          </p:grpSpPr>
          <p:grpSp>
            <p:nvGrpSpPr>
              <p:cNvPr id="93" name="Google Shape;93;p13"/>
              <p:cNvGrpSpPr/>
              <p:nvPr/>
            </p:nvGrpSpPr>
            <p:grpSpPr>
              <a:xfrm>
                <a:off x="4512354" y="5116449"/>
                <a:ext cx="343196" cy="206271"/>
                <a:chOff x="4512354" y="5116449"/>
                <a:chExt cx="343196" cy="206271"/>
              </a:xfrm>
            </p:grpSpPr>
            <p:sp>
              <p:nvSpPr>
                <p:cNvPr id="94" name="Google Shape;94;p13"/>
                <p:cNvSpPr/>
                <p:nvPr/>
              </p:nvSpPr>
              <p:spPr>
                <a:xfrm>
                  <a:off x="4512496" y="5200650"/>
                  <a:ext cx="343054" cy="122070"/>
                </a:xfrm>
                <a:custGeom>
                  <a:rect b="b" l="l" r="r" t="t"/>
                  <a:pathLst>
                    <a:path extrusionOk="0" h="122070" w="343054">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13"/>
                <p:cNvSpPr/>
                <p:nvPr/>
              </p:nvSpPr>
              <p:spPr>
                <a:xfrm>
                  <a:off x="4710387" y="5232749"/>
                  <a:ext cx="145163" cy="89916"/>
                </a:xfrm>
                <a:custGeom>
                  <a:rect b="b" l="l" r="r" t="t"/>
                  <a:pathLst>
                    <a:path extrusionOk="0" h="89916" w="145163">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3"/>
                <p:cNvSpPr/>
                <p:nvPr/>
              </p:nvSpPr>
              <p:spPr>
                <a:xfrm>
                  <a:off x="4512354" y="5116449"/>
                  <a:ext cx="343006" cy="198541"/>
                </a:xfrm>
                <a:custGeom>
                  <a:rect b="b" l="l" r="r" t="t"/>
                  <a:pathLst>
                    <a:path extrusionOk="0" h="198541" w="343006">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7" name="Google Shape;97;p13"/>
                <p:cNvGrpSpPr/>
                <p:nvPr/>
              </p:nvGrpSpPr>
              <p:grpSpPr>
                <a:xfrm>
                  <a:off x="4592868" y="5212556"/>
                  <a:ext cx="96807" cy="56007"/>
                  <a:chOff x="4592868" y="5212556"/>
                  <a:chExt cx="96807" cy="56007"/>
                </a:xfrm>
              </p:grpSpPr>
              <p:sp>
                <p:nvSpPr>
                  <p:cNvPr id="98" name="Google Shape;98;p13"/>
                  <p:cNvSpPr/>
                  <p:nvPr/>
                </p:nvSpPr>
                <p:spPr>
                  <a:xfrm>
                    <a:off x="4592868" y="5212556"/>
                    <a:ext cx="96807" cy="56007"/>
                  </a:xfrm>
                  <a:custGeom>
                    <a:rect b="b" l="l" r="r" t="t"/>
                    <a:pathLst>
                      <a:path extrusionOk="0" h="56007" w="96807">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3"/>
                  <p:cNvSpPr/>
                  <p:nvPr/>
                </p:nvSpPr>
                <p:spPr>
                  <a:xfrm>
                    <a:off x="4593818" y="5213603"/>
                    <a:ext cx="94907" cy="54959"/>
                  </a:xfrm>
                  <a:custGeom>
                    <a:rect b="b" l="l" r="r" t="t"/>
                    <a:pathLst>
                      <a:path extrusionOk="0" h="54959" w="94907">
                        <a:moveTo>
                          <a:pt x="0" y="19431"/>
                        </a:moveTo>
                        <a:lnTo>
                          <a:pt x="61277" y="54959"/>
                        </a:lnTo>
                        <a:lnTo>
                          <a:pt x="94908" y="35433"/>
                        </a:lnTo>
                        <a:lnTo>
                          <a:pt x="33631" y="0"/>
                        </a:lnTo>
                        <a:lnTo>
                          <a:pt x="0" y="19431"/>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0" name="Google Shape;100;p13"/>
                <p:cNvSpPr/>
                <p:nvPr/>
              </p:nvSpPr>
              <p:spPr>
                <a:xfrm>
                  <a:off x="4803130" y="5231915"/>
                  <a:ext cx="21235" cy="12299"/>
                </a:xfrm>
                <a:custGeom>
                  <a:rect b="b" l="l" r="r" t="t"/>
                  <a:pathLst>
                    <a:path extrusionOk="0" h="12299" w="21235">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3"/>
                <p:cNvSpPr/>
                <p:nvPr/>
              </p:nvSpPr>
              <p:spPr>
                <a:xfrm>
                  <a:off x="4790604" y="52242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13"/>
                <p:cNvSpPr/>
                <p:nvPr/>
              </p:nvSpPr>
              <p:spPr>
                <a:xfrm>
                  <a:off x="4778123" y="5216961"/>
                  <a:ext cx="21197" cy="12299"/>
                </a:xfrm>
                <a:custGeom>
                  <a:rect b="b" l="l" r="r" t="t"/>
                  <a:pathLst>
                    <a:path extrusionOk="0" h="12299" w="21197">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13"/>
                <p:cNvSpPr/>
                <p:nvPr/>
              </p:nvSpPr>
              <p:spPr>
                <a:xfrm>
                  <a:off x="4765618" y="5209722"/>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3"/>
                <p:cNvSpPr/>
                <p:nvPr/>
              </p:nvSpPr>
              <p:spPr>
                <a:xfrm>
                  <a:off x="4753078" y="5202483"/>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3"/>
                <p:cNvSpPr/>
                <p:nvPr/>
              </p:nvSpPr>
              <p:spPr>
                <a:xfrm>
                  <a:off x="4740609" y="5195244"/>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3"/>
                <p:cNvSpPr/>
                <p:nvPr/>
              </p:nvSpPr>
              <p:spPr>
                <a:xfrm>
                  <a:off x="4728092" y="5188005"/>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3"/>
                <p:cNvSpPr/>
                <p:nvPr/>
              </p:nvSpPr>
              <p:spPr>
                <a:xfrm>
                  <a:off x="4715552" y="5180766"/>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3"/>
                <p:cNvSpPr/>
                <p:nvPr/>
              </p:nvSpPr>
              <p:spPr>
                <a:xfrm>
                  <a:off x="4703083" y="517352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3"/>
                <p:cNvSpPr/>
                <p:nvPr/>
              </p:nvSpPr>
              <p:spPr>
                <a:xfrm>
                  <a:off x="4690566" y="5166324"/>
                  <a:ext cx="21257" cy="12263"/>
                </a:xfrm>
                <a:custGeom>
                  <a:rect b="b" l="l" r="r" t="t"/>
                  <a:pathLst>
                    <a:path extrusionOk="0" h="12263" w="21257">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3"/>
                <p:cNvSpPr/>
                <p:nvPr/>
              </p:nvSpPr>
              <p:spPr>
                <a:xfrm>
                  <a:off x="4678026" y="5159085"/>
                  <a:ext cx="21257" cy="12263"/>
                </a:xfrm>
                <a:custGeom>
                  <a:rect b="b" l="l" r="r" t="t"/>
                  <a:pathLst>
                    <a:path extrusionOk="0" h="12263" w="21257">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3"/>
                <p:cNvSpPr/>
                <p:nvPr/>
              </p:nvSpPr>
              <p:spPr>
                <a:xfrm>
                  <a:off x="4665615" y="5151846"/>
                  <a:ext cx="21342" cy="12263"/>
                </a:xfrm>
                <a:custGeom>
                  <a:rect b="b" l="l" r="r" t="t"/>
                  <a:pathLst>
                    <a:path extrusionOk="0" h="12263" w="21342">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3"/>
                <p:cNvSpPr/>
                <p:nvPr/>
              </p:nvSpPr>
              <p:spPr>
                <a:xfrm>
                  <a:off x="4653040" y="5144512"/>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3"/>
                <p:cNvSpPr/>
                <p:nvPr/>
              </p:nvSpPr>
              <p:spPr>
                <a:xfrm>
                  <a:off x="4634503" y="5133808"/>
                  <a:ext cx="27254" cy="15763"/>
                </a:xfrm>
                <a:custGeom>
                  <a:rect b="b" l="l" r="r" t="t"/>
                  <a:pathLst>
                    <a:path extrusionOk="0" h="15763" w="27254">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3"/>
                <p:cNvSpPr/>
                <p:nvPr/>
              </p:nvSpPr>
              <p:spPr>
                <a:xfrm>
                  <a:off x="4772458" y="5227665"/>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3"/>
                <p:cNvSpPr/>
                <p:nvPr/>
              </p:nvSpPr>
              <p:spPr>
                <a:xfrm>
                  <a:off x="4759918" y="522042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3"/>
                <p:cNvSpPr/>
                <p:nvPr/>
              </p:nvSpPr>
              <p:spPr>
                <a:xfrm>
                  <a:off x="4747378" y="5212806"/>
                  <a:ext cx="21257" cy="12298"/>
                </a:xfrm>
                <a:custGeom>
                  <a:rect b="b" l="l" r="r" t="t"/>
                  <a:pathLst>
                    <a:path extrusionOk="0" h="12298"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3"/>
                <p:cNvSpPr/>
                <p:nvPr/>
              </p:nvSpPr>
              <p:spPr>
                <a:xfrm>
                  <a:off x="4734837" y="5205912"/>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3"/>
                <p:cNvSpPr/>
                <p:nvPr/>
              </p:nvSpPr>
              <p:spPr>
                <a:xfrm>
                  <a:off x="4722523" y="5198768"/>
                  <a:ext cx="21411" cy="12299"/>
                </a:xfrm>
                <a:custGeom>
                  <a:rect b="b" l="l" r="r" t="t"/>
                  <a:pathLst>
                    <a:path extrusionOk="0" h="12299" w="21411">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3"/>
                <p:cNvSpPr/>
                <p:nvPr/>
              </p:nvSpPr>
              <p:spPr>
                <a:xfrm>
                  <a:off x="4709923" y="5191470"/>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3"/>
                <p:cNvSpPr/>
                <p:nvPr/>
              </p:nvSpPr>
              <p:spPr>
                <a:xfrm>
                  <a:off x="4697392" y="5184231"/>
                  <a:ext cx="21235" cy="12298"/>
                </a:xfrm>
                <a:custGeom>
                  <a:rect b="b" l="l" r="r" t="t"/>
                  <a:pathLst>
                    <a:path extrusionOk="0" h="12298" w="21235">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3"/>
                <p:cNvSpPr/>
                <p:nvPr/>
              </p:nvSpPr>
              <p:spPr>
                <a:xfrm>
                  <a:off x="4684958" y="5176992"/>
                  <a:ext cx="20976" cy="12299"/>
                </a:xfrm>
                <a:custGeom>
                  <a:rect b="b" l="l" r="r" t="t"/>
                  <a:pathLst>
                    <a:path extrusionOk="0" h="12299" w="20976">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3"/>
                <p:cNvSpPr/>
                <p:nvPr/>
              </p:nvSpPr>
              <p:spPr>
                <a:xfrm>
                  <a:off x="4672326" y="5169717"/>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3"/>
                <p:cNvSpPr/>
                <p:nvPr/>
              </p:nvSpPr>
              <p:spPr>
                <a:xfrm>
                  <a:off x="4659785" y="5162478"/>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3"/>
                <p:cNvSpPr/>
                <p:nvPr/>
              </p:nvSpPr>
              <p:spPr>
                <a:xfrm>
                  <a:off x="4647352" y="5155656"/>
                  <a:ext cx="21150" cy="12358"/>
                </a:xfrm>
                <a:custGeom>
                  <a:rect b="b" l="l" r="r" t="t"/>
                  <a:pathLst>
                    <a:path extrusionOk="0" h="12358" w="2115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3"/>
                <p:cNvSpPr/>
                <p:nvPr/>
              </p:nvSpPr>
              <p:spPr>
                <a:xfrm>
                  <a:off x="4634693" y="5148036"/>
                  <a:ext cx="21269" cy="12263"/>
                </a:xfrm>
                <a:custGeom>
                  <a:rect b="b" l="l" r="r" t="t"/>
                  <a:pathLst>
                    <a:path extrusionOk="0" h="12263" w="21269">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3"/>
                <p:cNvSpPr/>
                <p:nvPr/>
              </p:nvSpPr>
              <p:spPr>
                <a:xfrm>
                  <a:off x="4784985" y="5234904"/>
                  <a:ext cx="27256" cy="15823"/>
                </a:xfrm>
                <a:custGeom>
                  <a:rect b="b" l="l" r="r" t="t"/>
                  <a:pathLst>
                    <a:path extrusionOk="0" h="15823" w="27256">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3"/>
                <p:cNvSpPr/>
                <p:nvPr/>
              </p:nvSpPr>
              <p:spPr>
                <a:xfrm>
                  <a:off x="4610064" y="5140680"/>
                  <a:ext cx="33535" cy="17487"/>
                </a:xfrm>
                <a:custGeom>
                  <a:rect b="b" l="l" r="r" t="t"/>
                  <a:pathLst>
                    <a:path extrusionOk="0" h="17487" w="33535">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3"/>
                <p:cNvSpPr/>
                <p:nvPr/>
              </p:nvSpPr>
              <p:spPr>
                <a:xfrm>
                  <a:off x="4754598" y="5259443"/>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3"/>
                <p:cNvSpPr/>
                <p:nvPr/>
              </p:nvSpPr>
              <p:spPr>
                <a:xfrm>
                  <a:off x="4742212" y="5252239"/>
                  <a:ext cx="20746" cy="12299"/>
                </a:xfrm>
                <a:custGeom>
                  <a:rect b="b" l="l" r="r" t="t"/>
                  <a:pathLst>
                    <a:path extrusionOk="0" h="12299" w="20746">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3"/>
                <p:cNvSpPr/>
                <p:nvPr/>
              </p:nvSpPr>
              <p:spPr>
                <a:xfrm>
                  <a:off x="4729612" y="5245000"/>
                  <a:ext cx="21257" cy="12299"/>
                </a:xfrm>
                <a:custGeom>
                  <a:rect b="b" l="l" r="r" t="t"/>
                  <a:pathLst>
                    <a:path extrusionOk="0" h="12299" w="21257">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3"/>
                <p:cNvSpPr/>
                <p:nvPr/>
              </p:nvSpPr>
              <p:spPr>
                <a:xfrm>
                  <a:off x="4623423" y="5183528"/>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3"/>
                <p:cNvSpPr/>
                <p:nvPr/>
              </p:nvSpPr>
              <p:spPr>
                <a:xfrm>
                  <a:off x="4610954" y="5176325"/>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3"/>
                <p:cNvSpPr/>
                <p:nvPr/>
              </p:nvSpPr>
              <p:spPr>
                <a:xfrm>
                  <a:off x="4598509" y="516908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3"/>
                <p:cNvSpPr/>
                <p:nvPr/>
              </p:nvSpPr>
              <p:spPr>
                <a:xfrm>
                  <a:off x="4586039" y="516190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3"/>
                <p:cNvSpPr/>
                <p:nvPr/>
              </p:nvSpPr>
              <p:spPr>
                <a:xfrm>
                  <a:off x="4713902" y="5236011"/>
                  <a:ext cx="24523" cy="14108"/>
                </a:xfrm>
                <a:custGeom>
                  <a:rect b="b" l="l" r="r" t="t"/>
                  <a:pathLst>
                    <a:path extrusionOk="0" h="14108" w="24523">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3"/>
                <p:cNvSpPr/>
                <p:nvPr/>
              </p:nvSpPr>
              <p:spPr>
                <a:xfrm>
                  <a:off x="4635943" y="5190803"/>
                  <a:ext cx="24413" cy="14108"/>
                </a:xfrm>
                <a:custGeom>
                  <a:rect b="b" l="l" r="r" t="t"/>
                  <a:pathLst>
                    <a:path extrusionOk="0" h="14108" w="24413">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3"/>
                <p:cNvSpPr/>
                <p:nvPr/>
              </p:nvSpPr>
              <p:spPr>
                <a:xfrm>
                  <a:off x="4651601" y="5199816"/>
                  <a:ext cx="71148" cy="41195"/>
                </a:xfrm>
                <a:custGeom>
                  <a:rect b="b" l="l" r="r" t="t"/>
                  <a:pathLst>
                    <a:path extrusionOk="0" h="41195" w="71148">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3"/>
                <p:cNvSpPr/>
                <p:nvPr/>
              </p:nvSpPr>
              <p:spPr>
                <a:xfrm>
                  <a:off x="4756949" y="5232713"/>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3"/>
                <p:cNvSpPr/>
                <p:nvPr/>
              </p:nvSpPr>
              <p:spPr>
                <a:xfrm>
                  <a:off x="4744433" y="5225534"/>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3"/>
                <p:cNvSpPr/>
                <p:nvPr/>
              </p:nvSpPr>
              <p:spPr>
                <a:xfrm>
                  <a:off x="4732035" y="5218330"/>
                  <a:ext cx="21424" cy="12263"/>
                </a:xfrm>
                <a:custGeom>
                  <a:rect b="b" l="l" r="r" t="t"/>
                  <a:pathLst>
                    <a:path extrusionOk="0" h="12263" w="21424">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3"/>
                <p:cNvSpPr/>
                <p:nvPr/>
              </p:nvSpPr>
              <p:spPr>
                <a:xfrm>
                  <a:off x="4719447" y="5211091"/>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3"/>
                <p:cNvSpPr/>
                <p:nvPr/>
              </p:nvSpPr>
              <p:spPr>
                <a:xfrm>
                  <a:off x="4706978" y="5203817"/>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3"/>
                <p:cNvSpPr/>
                <p:nvPr/>
              </p:nvSpPr>
              <p:spPr>
                <a:xfrm>
                  <a:off x="4694711" y="5196578"/>
                  <a:ext cx="20722" cy="12299"/>
                </a:xfrm>
                <a:custGeom>
                  <a:rect b="b" l="l" r="r" t="t"/>
                  <a:pathLst>
                    <a:path extrusionOk="0" h="12299" w="20722">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3"/>
                <p:cNvSpPr/>
                <p:nvPr/>
              </p:nvSpPr>
              <p:spPr>
                <a:xfrm>
                  <a:off x="4681992" y="5189338"/>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3"/>
                <p:cNvSpPr/>
                <p:nvPr/>
              </p:nvSpPr>
              <p:spPr>
                <a:xfrm>
                  <a:off x="4669476" y="51821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3"/>
                <p:cNvSpPr/>
                <p:nvPr/>
              </p:nvSpPr>
              <p:spPr>
                <a:xfrm>
                  <a:off x="4656900" y="5174765"/>
                  <a:ext cx="21316" cy="12299"/>
                </a:xfrm>
                <a:custGeom>
                  <a:rect b="b" l="l" r="r" t="t"/>
                  <a:pathLst>
                    <a:path extrusionOk="0" h="12299" w="21316">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3"/>
                <p:cNvSpPr/>
                <p:nvPr/>
              </p:nvSpPr>
              <p:spPr>
                <a:xfrm>
                  <a:off x="4644490" y="5167657"/>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3"/>
                <p:cNvSpPr/>
                <p:nvPr/>
              </p:nvSpPr>
              <p:spPr>
                <a:xfrm>
                  <a:off x="4632021" y="5160418"/>
                  <a:ext cx="21210" cy="12298"/>
                </a:xfrm>
                <a:custGeom>
                  <a:rect b="b" l="l" r="r" t="t"/>
                  <a:pathLst>
                    <a:path extrusionOk="0" h="12298"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3"/>
                <p:cNvSpPr/>
                <p:nvPr/>
              </p:nvSpPr>
              <p:spPr>
                <a:xfrm>
                  <a:off x="4619504" y="5153179"/>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3"/>
                <p:cNvSpPr/>
                <p:nvPr/>
              </p:nvSpPr>
              <p:spPr>
                <a:xfrm>
                  <a:off x="4769418" y="5240428"/>
                  <a:ext cx="30663" cy="17728"/>
                </a:xfrm>
                <a:custGeom>
                  <a:rect b="b" l="l" r="r" t="t"/>
                  <a:pathLst>
                    <a:path extrusionOk="0" h="17728" w="30663">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3"/>
                <p:cNvSpPr/>
                <p:nvPr/>
              </p:nvSpPr>
              <p:spPr>
                <a:xfrm>
                  <a:off x="4751035" y="5243345"/>
                  <a:ext cx="21400" cy="12299"/>
                </a:xfrm>
                <a:custGeom>
                  <a:rect b="b" l="l" r="r" t="t"/>
                  <a:pathLst>
                    <a:path extrusionOk="0" h="12299" w="2140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3"/>
                <p:cNvSpPr/>
                <p:nvPr/>
              </p:nvSpPr>
              <p:spPr>
                <a:xfrm>
                  <a:off x="4738529" y="5236106"/>
                  <a:ext cx="21200" cy="12299"/>
                </a:xfrm>
                <a:custGeom>
                  <a:rect b="b" l="l" r="r" t="t"/>
                  <a:pathLst>
                    <a:path extrusionOk="0" h="12299" w="2120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3"/>
                <p:cNvSpPr/>
                <p:nvPr/>
              </p:nvSpPr>
              <p:spPr>
                <a:xfrm>
                  <a:off x="4726002" y="5228867"/>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3"/>
                <p:cNvSpPr/>
                <p:nvPr/>
              </p:nvSpPr>
              <p:spPr>
                <a:xfrm>
                  <a:off x="4713712" y="5221628"/>
                  <a:ext cx="20781" cy="12299"/>
                </a:xfrm>
                <a:custGeom>
                  <a:rect b="b" l="l" r="r" t="t"/>
                  <a:pathLst>
                    <a:path extrusionOk="0" h="12299" w="20781">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3"/>
                <p:cNvSpPr/>
                <p:nvPr/>
              </p:nvSpPr>
              <p:spPr>
                <a:xfrm>
                  <a:off x="4701016" y="5214425"/>
                  <a:ext cx="21257" cy="12299"/>
                </a:xfrm>
                <a:custGeom>
                  <a:rect b="b" l="l" r="r" t="t"/>
                  <a:pathLst>
                    <a:path extrusionOk="0" h="12299" w="21257">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3"/>
                <p:cNvSpPr/>
                <p:nvPr/>
              </p:nvSpPr>
              <p:spPr>
                <a:xfrm>
                  <a:off x="4688557" y="5207186"/>
                  <a:ext cx="21271" cy="12299"/>
                </a:xfrm>
                <a:custGeom>
                  <a:rect b="b" l="l" r="r" t="t"/>
                  <a:pathLst>
                    <a:path extrusionOk="0" h="12299" w="21271">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3"/>
                <p:cNvSpPr/>
                <p:nvPr/>
              </p:nvSpPr>
              <p:spPr>
                <a:xfrm>
                  <a:off x="4675924" y="5199947"/>
                  <a:ext cx="21364" cy="12299"/>
                </a:xfrm>
                <a:custGeom>
                  <a:rect b="b" l="l" r="r" t="t"/>
                  <a:pathLst>
                    <a:path extrusionOk="0" h="12299" w="21364">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3"/>
                <p:cNvSpPr/>
                <p:nvPr/>
              </p:nvSpPr>
              <p:spPr>
                <a:xfrm>
                  <a:off x="4663585" y="5192708"/>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3"/>
                <p:cNvSpPr/>
                <p:nvPr/>
              </p:nvSpPr>
              <p:spPr>
                <a:xfrm>
                  <a:off x="4651034" y="5185529"/>
                  <a:ext cx="21269" cy="12299"/>
                </a:xfrm>
                <a:custGeom>
                  <a:rect b="b" l="l" r="r" t="t"/>
                  <a:pathLst>
                    <a:path extrusionOk="0" h="12299" w="21269">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3"/>
                <p:cNvSpPr/>
                <p:nvPr/>
              </p:nvSpPr>
              <p:spPr>
                <a:xfrm>
                  <a:off x="4638600" y="5178325"/>
                  <a:ext cx="21257" cy="12263"/>
                </a:xfrm>
                <a:custGeom>
                  <a:rect b="b" l="l" r="r" t="t"/>
                  <a:pathLst>
                    <a:path extrusionOk="0" h="12263" w="21257">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3"/>
                <p:cNvSpPr/>
                <p:nvPr/>
              </p:nvSpPr>
              <p:spPr>
                <a:xfrm>
                  <a:off x="4626083" y="5171051"/>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3"/>
                <p:cNvSpPr/>
                <p:nvPr/>
              </p:nvSpPr>
              <p:spPr>
                <a:xfrm>
                  <a:off x="4598129" y="5154858"/>
                  <a:ext cx="36743" cy="21252"/>
                </a:xfrm>
                <a:custGeom>
                  <a:rect b="b" l="l" r="r" t="t"/>
                  <a:pathLst>
                    <a:path extrusionOk="0" h="21252" w="36743">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3"/>
                <p:cNvSpPr/>
                <p:nvPr/>
              </p:nvSpPr>
              <p:spPr>
                <a:xfrm>
                  <a:off x="4763493" y="5250906"/>
                  <a:ext cx="24428" cy="14204"/>
                </a:xfrm>
                <a:custGeom>
                  <a:rect b="b" l="l" r="r" t="t"/>
                  <a:pathLst>
                    <a:path extrusionOk="0" h="14204" w="24428">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 name="Google Shape;164;p13"/>
              <p:cNvGrpSpPr/>
              <p:nvPr/>
            </p:nvGrpSpPr>
            <p:grpSpPr>
              <a:xfrm>
                <a:off x="4655095" y="4952197"/>
                <a:ext cx="207390" cy="280361"/>
                <a:chOff x="4655095" y="4952197"/>
                <a:chExt cx="207390" cy="280361"/>
              </a:xfrm>
            </p:grpSpPr>
            <p:grpSp>
              <p:nvGrpSpPr>
                <p:cNvPr id="165" name="Google Shape;165;p13"/>
                <p:cNvGrpSpPr/>
                <p:nvPr/>
              </p:nvGrpSpPr>
              <p:grpSpPr>
                <a:xfrm>
                  <a:off x="4655095" y="4952197"/>
                  <a:ext cx="207390" cy="280361"/>
                  <a:chOff x="4655095" y="4952197"/>
                  <a:chExt cx="207390" cy="280361"/>
                </a:xfrm>
              </p:grpSpPr>
              <p:sp>
                <p:nvSpPr>
                  <p:cNvPr id="166" name="Google Shape;166;p13"/>
                  <p:cNvSpPr/>
                  <p:nvPr/>
                </p:nvSpPr>
                <p:spPr>
                  <a:xfrm>
                    <a:off x="4655095" y="4952197"/>
                    <a:ext cx="207390" cy="280361"/>
                  </a:xfrm>
                  <a:custGeom>
                    <a:rect b="b" l="l" r="r" t="t"/>
                    <a:pathLst>
                      <a:path extrusionOk="0" h="280361" w="20739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3"/>
                  <p:cNvSpPr/>
                  <p:nvPr/>
                </p:nvSpPr>
                <p:spPr>
                  <a:xfrm>
                    <a:off x="4655095" y="4952197"/>
                    <a:ext cx="205775" cy="127104"/>
                  </a:xfrm>
                  <a:custGeom>
                    <a:rect b="b" l="l" r="r" t="t"/>
                    <a:pathLst>
                      <a:path extrusionOk="0" h="127104" w="205775">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3"/>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3"/>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3"/>
                  <p:cNvSpPr/>
                  <p:nvPr/>
                </p:nvSpPr>
                <p:spPr>
                  <a:xfrm>
                    <a:off x="4655095" y="5110733"/>
                    <a:ext cx="200455" cy="121824"/>
                  </a:xfrm>
                  <a:custGeom>
                    <a:rect b="b" l="l" r="r" t="t"/>
                    <a:pathLst>
                      <a:path extrusionOk="0" h="121824" w="200455">
                        <a:moveTo>
                          <a:pt x="200455" y="121825"/>
                        </a:moveTo>
                        <a:lnTo>
                          <a:pt x="200455" y="116014"/>
                        </a:lnTo>
                        <a:lnTo>
                          <a:pt x="0" y="0"/>
                        </a:lnTo>
                        <a:lnTo>
                          <a:pt x="0" y="5715"/>
                        </a:lnTo>
                        <a:lnTo>
                          <a:pt x="200455" y="121825"/>
                        </a:lnTo>
                        <a:close/>
                      </a:path>
                    </a:pathLst>
                  </a:cu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1" name="Google Shape;171;p13"/>
                <p:cNvSpPr/>
                <p:nvPr/>
              </p:nvSpPr>
              <p:spPr>
                <a:xfrm>
                  <a:off x="4660320" y="4963096"/>
                  <a:ext cx="2375" cy="144970"/>
                </a:xfrm>
                <a:custGeom>
                  <a:rect b="b" l="l" r="r" t="t"/>
                  <a:pathLst>
                    <a:path extrusionOk="0" h="144970" w="2375">
                      <a:moveTo>
                        <a:pt x="0" y="144971"/>
                      </a:moveTo>
                      <a:lnTo>
                        <a:pt x="0" y="0"/>
                      </a:lnTo>
                      <a:lnTo>
                        <a:pt x="2375" y="1429"/>
                      </a:lnTo>
                      <a:lnTo>
                        <a:pt x="2375" y="143732"/>
                      </a:lnTo>
                      <a:lnTo>
                        <a:pt x="0" y="144971"/>
                      </a:ln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3"/>
                <p:cNvSpPr/>
                <p:nvPr/>
              </p:nvSpPr>
              <p:spPr>
                <a:xfrm>
                  <a:off x="4662695" y="4964525"/>
                  <a:ext cx="186490" cy="249936"/>
                </a:xfrm>
                <a:custGeom>
                  <a:rect b="b" l="l" r="r" t="t"/>
                  <a:pathLst>
                    <a:path extrusionOk="0" h="249936" w="186490">
                      <a:moveTo>
                        <a:pt x="0" y="0"/>
                      </a:moveTo>
                      <a:lnTo>
                        <a:pt x="0" y="142304"/>
                      </a:lnTo>
                      <a:lnTo>
                        <a:pt x="186490" y="249936"/>
                      </a:lnTo>
                      <a:lnTo>
                        <a:pt x="186490" y="107918"/>
                      </a:lnTo>
                      <a:lnTo>
                        <a:pt x="0" y="0"/>
                      </a:ln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3"/>
                <p:cNvSpPr/>
                <p:nvPr/>
              </p:nvSpPr>
              <p:spPr>
                <a:xfrm>
                  <a:off x="4660320" y="5106828"/>
                  <a:ext cx="188865" cy="110490"/>
                </a:xfrm>
                <a:custGeom>
                  <a:rect b="b" l="l" r="r" t="t"/>
                  <a:pathLst>
                    <a:path extrusionOk="0" h="110490" w="188865">
                      <a:moveTo>
                        <a:pt x="0" y="1238"/>
                      </a:moveTo>
                      <a:lnTo>
                        <a:pt x="188865" y="110490"/>
                      </a:lnTo>
                      <a:lnTo>
                        <a:pt x="188865" y="107633"/>
                      </a:lnTo>
                      <a:lnTo>
                        <a:pt x="2375" y="0"/>
                      </a:lnTo>
                      <a:lnTo>
                        <a:pt x="0" y="1238"/>
                      </a:ln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74" name="Google Shape;174;p13"/>
            <p:cNvSpPr/>
            <p:nvPr/>
          </p:nvSpPr>
          <p:spPr>
            <a:xfrm>
              <a:off x="2270876" y="3943763"/>
              <a:ext cx="260754" cy="432930"/>
            </a:xfrm>
            <a:custGeom>
              <a:rect b="b" l="l" r="r" t="t"/>
              <a:pathLst>
                <a:path extrusionOk="0" h="432930" w="260754">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3"/>
            <p:cNvSpPr/>
            <p:nvPr/>
          </p:nvSpPr>
          <p:spPr>
            <a:xfrm>
              <a:off x="2458935" y="4016678"/>
              <a:ext cx="330765" cy="258321"/>
            </a:xfrm>
            <a:custGeom>
              <a:rect b="b" l="l" r="r" t="t"/>
              <a:pathLst>
                <a:path extrusionOk="0" h="258321" w="330765">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3"/>
            <p:cNvSpPr/>
            <p:nvPr/>
          </p:nvSpPr>
          <p:spPr>
            <a:xfrm>
              <a:off x="2447141" y="4011203"/>
              <a:ext cx="100743" cy="148055"/>
            </a:xfrm>
            <a:custGeom>
              <a:rect b="b" l="l" r="r" t="t"/>
              <a:pathLst>
                <a:path extrusionOk="0" h="148055" w="100743">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3"/>
            <p:cNvSpPr/>
            <p:nvPr/>
          </p:nvSpPr>
          <p:spPr>
            <a:xfrm>
              <a:off x="2331622" y="3739152"/>
              <a:ext cx="164429" cy="181621"/>
            </a:xfrm>
            <a:custGeom>
              <a:rect b="b" l="l" r="r" t="t"/>
              <a:pathLst>
                <a:path extrusionOk="0" h="181621" w="164429">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3"/>
            <p:cNvSpPr/>
            <p:nvPr/>
          </p:nvSpPr>
          <p:spPr>
            <a:xfrm>
              <a:off x="2515394" y="4404988"/>
              <a:ext cx="145638" cy="201549"/>
            </a:xfrm>
            <a:custGeom>
              <a:rect b="b" l="l" r="r" t="t"/>
              <a:pathLst>
                <a:path extrusionOk="0" h="201549" w="145638">
                  <a:moveTo>
                    <a:pt x="145639" y="183928"/>
                  </a:moveTo>
                  <a:lnTo>
                    <a:pt x="145639" y="0"/>
                  </a:lnTo>
                  <a:lnTo>
                    <a:pt x="0" y="85249"/>
                  </a:lnTo>
                  <a:lnTo>
                    <a:pt x="56052" y="201549"/>
                  </a:lnTo>
                  <a:lnTo>
                    <a:pt x="145639" y="183928"/>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13"/>
            <p:cNvSpPr/>
            <p:nvPr/>
          </p:nvSpPr>
          <p:spPr>
            <a:xfrm>
              <a:off x="2565555" y="4383081"/>
              <a:ext cx="95477" cy="55816"/>
            </a:xfrm>
            <a:custGeom>
              <a:rect b="b" l="l" r="r" t="t"/>
              <a:pathLst>
                <a:path extrusionOk="0" h="55816" w="95477">
                  <a:moveTo>
                    <a:pt x="0" y="32480"/>
                  </a:moveTo>
                  <a:lnTo>
                    <a:pt x="55862" y="0"/>
                  </a:lnTo>
                  <a:lnTo>
                    <a:pt x="95478" y="22860"/>
                  </a:lnTo>
                  <a:lnTo>
                    <a:pt x="37526" y="55816"/>
                  </a:lnTo>
                  <a:lnTo>
                    <a:pt x="0" y="32480"/>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13"/>
            <p:cNvSpPr/>
            <p:nvPr/>
          </p:nvSpPr>
          <p:spPr>
            <a:xfrm>
              <a:off x="4383145" y="3435820"/>
              <a:ext cx="77712" cy="44958"/>
            </a:xfrm>
            <a:custGeom>
              <a:rect b="b" l="l" r="r" t="t"/>
              <a:pathLst>
                <a:path extrusionOk="0" h="44958" w="77712">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13"/>
            <p:cNvSpPr/>
            <p:nvPr/>
          </p:nvSpPr>
          <p:spPr>
            <a:xfrm flipH="1">
              <a:off x="4682927"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3"/>
            <p:cNvSpPr/>
            <p:nvPr/>
          </p:nvSpPr>
          <p:spPr>
            <a:xfrm rot="10800000">
              <a:off x="6022844" y="4502970"/>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3"/>
            <p:cNvSpPr/>
            <p:nvPr/>
          </p:nvSpPr>
          <p:spPr>
            <a:xfrm flipH="1">
              <a:off x="6190049"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3"/>
            <p:cNvSpPr/>
            <p:nvPr/>
          </p:nvSpPr>
          <p:spPr>
            <a:xfrm flipH="1">
              <a:off x="6403900"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3"/>
            <p:cNvSpPr/>
            <p:nvPr/>
          </p:nvSpPr>
          <p:spPr>
            <a:xfrm flipH="1">
              <a:off x="6190049"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3"/>
            <p:cNvSpPr/>
            <p:nvPr/>
          </p:nvSpPr>
          <p:spPr>
            <a:xfrm>
              <a:off x="6351541" y="3874743"/>
              <a:ext cx="217302" cy="317702"/>
            </a:xfrm>
            <a:custGeom>
              <a:rect b="b" l="l" r="r" t="t"/>
              <a:pathLst>
                <a:path extrusionOk="0" h="299719" w="205002">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3"/>
            <p:cNvSpPr/>
            <p:nvPr/>
          </p:nvSpPr>
          <p:spPr>
            <a:xfrm>
              <a:off x="6368017" y="3871983"/>
              <a:ext cx="104086" cy="128266"/>
            </a:xfrm>
            <a:custGeom>
              <a:rect b="b" l="l" r="r" t="t"/>
              <a:pathLst>
                <a:path extrusionOk="0" h="121006" w="98194">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3"/>
            <p:cNvSpPr/>
            <p:nvPr/>
          </p:nvSpPr>
          <p:spPr>
            <a:xfrm>
              <a:off x="6388363" y="4011215"/>
              <a:ext cx="128390" cy="143694"/>
            </a:xfrm>
            <a:custGeom>
              <a:rect b="b" l="l" r="r" t="t"/>
              <a:pathLst>
                <a:path extrusionOk="0" h="135560" w="121123">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3"/>
            <p:cNvSpPr/>
            <p:nvPr/>
          </p:nvSpPr>
          <p:spPr>
            <a:xfrm>
              <a:off x="6169126" y="4068541"/>
              <a:ext cx="242294" cy="344916"/>
            </a:xfrm>
            <a:custGeom>
              <a:rect b="b" l="l" r="r" t="t"/>
              <a:pathLst>
                <a:path extrusionOk="0" h="325392" w="228579">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13"/>
            <p:cNvSpPr/>
            <p:nvPr/>
          </p:nvSpPr>
          <p:spPr>
            <a:xfrm>
              <a:off x="6350989" y="4058254"/>
              <a:ext cx="187162" cy="246878"/>
            </a:xfrm>
            <a:custGeom>
              <a:rect b="b" l="l" r="r" t="t"/>
              <a:pathLst>
                <a:path extrusionOk="0" h="232904" w="176568">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13"/>
            <p:cNvSpPr/>
            <p:nvPr/>
          </p:nvSpPr>
          <p:spPr>
            <a:xfrm>
              <a:off x="6384325" y="3881810"/>
              <a:ext cx="137686" cy="169616"/>
            </a:xfrm>
            <a:custGeom>
              <a:rect b="b" l="l" r="r" t="t"/>
              <a:pathLst>
                <a:path extrusionOk="0" h="160015" w="129892">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3"/>
            <p:cNvSpPr/>
            <p:nvPr/>
          </p:nvSpPr>
          <p:spPr>
            <a:xfrm>
              <a:off x="6389913" y="3881145"/>
              <a:ext cx="138230" cy="130098"/>
            </a:xfrm>
            <a:custGeom>
              <a:rect b="b" l="l" r="r" t="t"/>
              <a:pathLst>
                <a:path extrusionOk="0" h="122734" w="130406">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3"/>
            <p:cNvSpPr/>
            <p:nvPr/>
          </p:nvSpPr>
          <p:spPr>
            <a:xfrm>
              <a:off x="6223986" y="4735273"/>
              <a:ext cx="108702" cy="82916"/>
            </a:xfrm>
            <a:custGeom>
              <a:rect b="b" l="l" r="r" t="t"/>
              <a:pathLst>
                <a:path extrusionOk="0" h="78223" w="102549">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3"/>
            <p:cNvSpPr/>
            <p:nvPr/>
          </p:nvSpPr>
          <p:spPr>
            <a:xfrm>
              <a:off x="6224466" y="4761723"/>
              <a:ext cx="108209" cy="56495"/>
            </a:xfrm>
            <a:custGeom>
              <a:rect b="b" l="l" r="r" t="t"/>
              <a:pathLst>
                <a:path extrusionOk="0" h="53297" w="102084">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3"/>
            <p:cNvSpPr/>
            <p:nvPr/>
          </p:nvSpPr>
          <p:spPr>
            <a:xfrm>
              <a:off x="6169601" y="4699543"/>
              <a:ext cx="99502" cy="77082"/>
            </a:xfrm>
            <a:custGeom>
              <a:rect b="b" l="l" r="r" t="t"/>
              <a:pathLst>
                <a:path extrusionOk="0" h="72719" w="9387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13"/>
            <p:cNvSpPr/>
            <p:nvPr/>
          </p:nvSpPr>
          <p:spPr>
            <a:xfrm>
              <a:off x="6170058" y="4724979"/>
              <a:ext cx="99108" cy="51736"/>
            </a:xfrm>
            <a:custGeom>
              <a:rect b="b" l="l" r="r" t="t"/>
              <a:pathLst>
                <a:path extrusionOk="0" h="48808" w="93498">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3"/>
            <p:cNvSpPr/>
            <p:nvPr/>
          </p:nvSpPr>
          <p:spPr>
            <a:xfrm>
              <a:off x="6206498" y="4301929"/>
              <a:ext cx="236938" cy="408660"/>
            </a:xfrm>
            <a:custGeom>
              <a:rect b="b" l="l" r="r" t="t"/>
              <a:pathLst>
                <a:path extrusionOk="0" h="385528" w="223526">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3"/>
            <p:cNvSpPr/>
            <p:nvPr/>
          </p:nvSpPr>
          <p:spPr>
            <a:xfrm>
              <a:off x="6271102" y="4302737"/>
              <a:ext cx="235887" cy="442489"/>
            </a:xfrm>
            <a:custGeom>
              <a:rect b="b" l="l" r="r" t="t"/>
              <a:pathLst>
                <a:path extrusionOk="0" h="417442" w="222535">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3"/>
            <p:cNvSpPr/>
            <p:nvPr/>
          </p:nvSpPr>
          <p:spPr>
            <a:xfrm>
              <a:off x="6183254" y="4274877"/>
              <a:ext cx="352749" cy="324700"/>
            </a:xfrm>
            <a:custGeom>
              <a:rect b="b" l="l" r="r" t="t"/>
              <a:pathLst>
                <a:path extrusionOk="0" h="306321" w="332782">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3"/>
            <p:cNvSpPr/>
            <p:nvPr/>
          </p:nvSpPr>
          <p:spPr>
            <a:xfrm>
              <a:off x="6466820" y="4083042"/>
              <a:ext cx="122590" cy="429780"/>
            </a:xfrm>
            <a:custGeom>
              <a:rect b="b" l="l" r="r" t="t"/>
              <a:pathLst>
                <a:path extrusionOk="0" h="405453" w="115651">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13"/>
            <p:cNvSpPr/>
            <p:nvPr/>
          </p:nvSpPr>
          <p:spPr>
            <a:xfrm>
              <a:off x="6490841" y="4077626"/>
              <a:ext cx="74124" cy="94270"/>
            </a:xfrm>
            <a:custGeom>
              <a:rect b="b" l="l" r="r" t="t"/>
              <a:pathLst>
                <a:path extrusionOk="0" h="88934" w="69928">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3"/>
            <p:cNvSpPr/>
            <p:nvPr/>
          </p:nvSpPr>
          <p:spPr>
            <a:xfrm>
              <a:off x="6345497" y="4058119"/>
              <a:ext cx="63405" cy="66570"/>
            </a:xfrm>
            <a:custGeom>
              <a:rect b="b" l="l" r="r" t="t"/>
              <a:pathLst>
                <a:path extrusionOk="0" h="62802" w="59816">
                  <a:moveTo>
                    <a:pt x="59817" y="413"/>
                  </a:moveTo>
                  <a:cubicBezTo>
                    <a:pt x="59817" y="413"/>
                    <a:pt x="30766" y="-8445"/>
                    <a:pt x="0" y="55849"/>
                  </a:cubicBezTo>
                  <a:lnTo>
                    <a:pt x="11525" y="62802"/>
                  </a:lnTo>
                  <a:cubicBezTo>
                    <a:pt x="25917" y="40743"/>
                    <a:pt x="42072" y="19879"/>
                    <a:pt x="59817" y="413"/>
                  </a:cubicBez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3" name="Google Shape;203;p13"/>
            <p:cNvGrpSpPr/>
            <p:nvPr/>
          </p:nvGrpSpPr>
          <p:grpSpPr>
            <a:xfrm>
              <a:off x="6161836" y="4215479"/>
              <a:ext cx="350682" cy="265782"/>
              <a:chOff x="6621095" y="1452181"/>
              <a:chExt cx="330894" cy="250785"/>
            </a:xfrm>
          </p:grpSpPr>
          <p:sp>
            <p:nvSpPr>
              <p:cNvPr id="204" name="Google Shape;204;p13"/>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3"/>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3"/>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3"/>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3"/>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2"/>
          <p:cNvSpPr txBox="1"/>
          <p:nvPr>
            <p:ph type="ctrTitle"/>
          </p:nvPr>
        </p:nvSpPr>
        <p:spPr>
          <a:xfrm>
            <a:off x="1085850" y="2031025"/>
            <a:ext cx="71784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Training tips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3"/>
          <p:cNvSpPr txBox="1"/>
          <p:nvPr>
            <p:ph type="title"/>
          </p:nvPr>
        </p:nvSpPr>
        <p:spPr>
          <a:xfrm>
            <a:off x="457200" y="681800"/>
            <a:ext cx="36672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Findable</a:t>
            </a:r>
            <a:endParaRPr sz="2400"/>
          </a:p>
        </p:txBody>
      </p:sp>
      <p:sp>
        <p:nvSpPr>
          <p:cNvPr id="288" name="Google Shape;288;p23"/>
          <p:cNvSpPr txBox="1"/>
          <p:nvPr>
            <p:ph idx="1" type="body"/>
          </p:nvPr>
        </p:nvSpPr>
        <p:spPr>
          <a:xfrm>
            <a:off x="457200" y="1411300"/>
            <a:ext cx="3935100" cy="3225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500"/>
              <a:t>The first step in (re)using data is to find them.</a:t>
            </a:r>
            <a:endParaRPr sz="1500"/>
          </a:p>
          <a:p>
            <a:pPr indent="0" lvl="0" marL="0" rtl="0" algn="l">
              <a:spcBef>
                <a:spcPts val="600"/>
              </a:spcBef>
              <a:spcAft>
                <a:spcPts val="0"/>
              </a:spcAft>
              <a:buNone/>
            </a:pPr>
            <a:r>
              <a:t/>
            </a:r>
            <a:endParaRPr sz="1500"/>
          </a:p>
          <a:p>
            <a:pPr indent="0" lvl="0" marL="0" rtl="0" algn="l">
              <a:spcBef>
                <a:spcPts val="600"/>
              </a:spcBef>
              <a:spcAft>
                <a:spcPts val="0"/>
              </a:spcAft>
              <a:buNone/>
            </a:pPr>
            <a:r>
              <a:rPr lang="en" sz="1500"/>
              <a:t>F1. (Meta)data are assigned a globally unique and persistent identifier</a:t>
            </a:r>
            <a:endParaRPr sz="1500"/>
          </a:p>
          <a:p>
            <a:pPr indent="0" lvl="0" marL="0" rtl="0" algn="l">
              <a:spcBef>
                <a:spcPts val="600"/>
              </a:spcBef>
              <a:spcAft>
                <a:spcPts val="0"/>
              </a:spcAft>
              <a:buNone/>
            </a:pPr>
            <a:r>
              <a:rPr lang="en" sz="1500"/>
              <a:t>F2. Data are described with rich metadata (defined by R1 below)</a:t>
            </a:r>
            <a:endParaRPr sz="1500"/>
          </a:p>
          <a:p>
            <a:pPr indent="0" lvl="0" marL="0" rtl="0" algn="l">
              <a:spcBef>
                <a:spcPts val="600"/>
              </a:spcBef>
              <a:spcAft>
                <a:spcPts val="0"/>
              </a:spcAft>
              <a:buNone/>
            </a:pPr>
            <a:r>
              <a:rPr lang="en" sz="1500"/>
              <a:t>F3. Metadata clearly and explicitly include the identifier of the data they describe</a:t>
            </a:r>
            <a:endParaRPr sz="1500"/>
          </a:p>
          <a:p>
            <a:pPr indent="0" lvl="0" marL="0" rtl="0" algn="l">
              <a:spcBef>
                <a:spcPts val="600"/>
              </a:spcBef>
              <a:spcAft>
                <a:spcPts val="0"/>
              </a:spcAft>
              <a:buNone/>
            </a:pPr>
            <a:r>
              <a:rPr lang="en" sz="1500"/>
              <a:t>F4. (Meta)data are registered or indexed in a searchable resource</a:t>
            </a:r>
            <a:endParaRPr sz="1500"/>
          </a:p>
        </p:txBody>
      </p:sp>
      <p:pic>
        <p:nvPicPr>
          <p:cNvPr id="289" name="Google Shape;289;p23"/>
          <p:cNvPicPr preferRelativeResize="0"/>
          <p:nvPr/>
        </p:nvPicPr>
        <p:blipFill rotWithShape="1">
          <a:blip r:embed="rId3">
            <a:alphaModFix/>
          </a:blip>
          <a:srcRect b="15780" l="0" r="0" t="15787"/>
          <a:stretch/>
        </p:blipFill>
        <p:spPr>
          <a:xfrm>
            <a:off x="4572000" y="0"/>
            <a:ext cx="4572000" cy="5143500"/>
          </a:xfrm>
          <a:prstGeom prst="snip1Rect">
            <a:avLst>
              <a:gd fmla="val 9999" name="adj"/>
            </a:avLst>
          </a:prstGeom>
          <a:noFill/>
          <a:ln>
            <a:noFill/>
          </a:ln>
        </p:spPr>
      </p:pic>
      <p:sp>
        <p:nvSpPr>
          <p:cNvPr id="290" name="Google Shape;290;p2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1" name="Google Shape;291;p23"/>
          <p:cNvSpPr txBox="1"/>
          <p:nvPr/>
        </p:nvSpPr>
        <p:spPr>
          <a:xfrm>
            <a:off x="4572000" y="4820399"/>
            <a:ext cx="2327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900" u="none" cap="none" strike="noStrike">
                <a:solidFill>
                  <a:srgbClr val="B7B7B7"/>
                </a:solidFill>
                <a:latin typeface="Arial"/>
                <a:ea typeface="Arial"/>
                <a:cs typeface="Arial"/>
                <a:sym typeface="Arial"/>
              </a:rPr>
              <a:t>Photo by </a:t>
            </a:r>
            <a:r>
              <a:rPr b="0" i="0" lang="en" sz="900" u="sng" cap="none" strike="noStrike">
                <a:solidFill>
                  <a:srgbClr val="B7B7B7"/>
                </a:solidFill>
                <a:latin typeface="Arial"/>
                <a:ea typeface="Arial"/>
                <a:cs typeface="Arial"/>
                <a:sym typeface="Arial"/>
                <a:hlinkClick r:id="rId4">
                  <a:extLst>
                    <a:ext uri="{A12FA001-AC4F-418D-AE19-62706E023703}">
                      <ahyp:hlinkClr val="tx"/>
                    </a:ext>
                  </a:extLst>
                </a:hlinkClick>
              </a:rPr>
              <a:t>Warren Wong</a:t>
            </a:r>
            <a:r>
              <a:rPr b="0" i="0" lang="en" sz="900" u="none" cap="none" strike="noStrike">
                <a:solidFill>
                  <a:srgbClr val="B7B7B7"/>
                </a:solidFill>
                <a:latin typeface="Arial"/>
                <a:ea typeface="Arial"/>
                <a:cs typeface="Arial"/>
                <a:sym typeface="Arial"/>
              </a:rPr>
              <a:t> on </a:t>
            </a:r>
            <a:r>
              <a:rPr b="0" i="0" lang="en" sz="900" u="sng" cap="none" strike="noStrike">
                <a:solidFill>
                  <a:srgbClr val="B7B7B7"/>
                </a:solidFill>
                <a:latin typeface="Arial"/>
                <a:ea typeface="Arial"/>
                <a:cs typeface="Arial"/>
                <a:sym typeface="Arial"/>
                <a:hlinkClick r:id="rId5">
                  <a:extLst>
                    <a:ext uri="{A12FA001-AC4F-418D-AE19-62706E023703}">
                      <ahyp:hlinkClr val="tx"/>
                    </a:ext>
                  </a:extLst>
                </a:hlinkClick>
              </a:rPr>
              <a:t>Unsplash</a:t>
            </a:r>
            <a:endParaRPr b="0" i="0" sz="900" u="none" cap="none" strike="noStrike">
              <a:solidFill>
                <a:srgbClr val="B7B7B7"/>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4"/>
          <p:cNvSpPr txBox="1"/>
          <p:nvPr>
            <p:ph type="title"/>
          </p:nvPr>
        </p:nvSpPr>
        <p:spPr>
          <a:xfrm>
            <a:off x="457200" y="681800"/>
            <a:ext cx="36672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Accessable</a:t>
            </a:r>
            <a:endParaRPr sz="2400"/>
          </a:p>
        </p:txBody>
      </p:sp>
      <p:sp>
        <p:nvSpPr>
          <p:cNvPr id="297" name="Google Shape;297;p24"/>
          <p:cNvSpPr txBox="1"/>
          <p:nvPr>
            <p:ph idx="1" type="body"/>
          </p:nvPr>
        </p:nvSpPr>
        <p:spPr>
          <a:xfrm>
            <a:off x="457200" y="1411300"/>
            <a:ext cx="3935100" cy="3225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500"/>
              <a:t>Users need to know how data can be accessed, possibly including authentication and authorisation.</a:t>
            </a:r>
            <a:endParaRPr sz="1500"/>
          </a:p>
          <a:p>
            <a:pPr indent="0" lvl="0" marL="0" rtl="0" algn="l">
              <a:spcBef>
                <a:spcPts val="600"/>
              </a:spcBef>
              <a:spcAft>
                <a:spcPts val="0"/>
              </a:spcAft>
              <a:buNone/>
            </a:pPr>
            <a:r>
              <a:rPr lang="en" sz="1500"/>
              <a:t>A1. (Meta)data are retrievable by their identifier using a standardised communications protocol</a:t>
            </a:r>
            <a:endParaRPr sz="1500"/>
          </a:p>
          <a:p>
            <a:pPr indent="0" lvl="0" marL="0" rtl="0" algn="l">
              <a:spcBef>
                <a:spcPts val="600"/>
              </a:spcBef>
              <a:spcAft>
                <a:spcPts val="0"/>
              </a:spcAft>
              <a:buNone/>
            </a:pPr>
            <a:r>
              <a:rPr lang="en" sz="1500"/>
              <a:t>A1.1 The protocol is open, free, and universally implementable</a:t>
            </a:r>
            <a:endParaRPr sz="1500"/>
          </a:p>
          <a:p>
            <a:pPr indent="0" lvl="0" marL="0" rtl="0" algn="l">
              <a:spcBef>
                <a:spcPts val="600"/>
              </a:spcBef>
              <a:spcAft>
                <a:spcPts val="0"/>
              </a:spcAft>
              <a:buNone/>
            </a:pPr>
            <a:r>
              <a:rPr lang="en" sz="1500"/>
              <a:t>A1.2 The protocol allows for an authentication and authorisation procedure, where necessary</a:t>
            </a:r>
            <a:endParaRPr sz="1500"/>
          </a:p>
          <a:p>
            <a:pPr indent="0" lvl="0" marL="0" rtl="0" algn="l">
              <a:spcBef>
                <a:spcPts val="600"/>
              </a:spcBef>
              <a:spcAft>
                <a:spcPts val="0"/>
              </a:spcAft>
              <a:buNone/>
            </a:pPr>
            <a:r>
              <a:rPr lang="en" sz="1500"/>
              <a:t>A2. Metadata are accessible, even when the data are no longer available</a:t>
            </a:r>
            <a:endParaRPr sz="1500"/>
          </a:p>
        </p:txBody>
      </p:sp>
      <p:pic>
        <p:nvPicPr>
          <p:cNvPr id="298" name="Google Shape;298;p24"/>
          <p:cNvPicPr preferRelativeResize="0"/>
          <p:nvPr/>
        </p:nvPicPr>
        <p:blipFill rotWithShape="1">
          <a:blip r:embed="rId3">
            <a:alphaModFix/>
          </a:blip>
          <a:srcRect b="0" l="19507" r="19513" t="0"/>
          <a:stretch/>
        </p:blipFill>
        <p:spPr>
          <a:xfrm>
            <a:off x="4572000" y="0"/>
            <a:ext cx="4572000" cy="5143500"/>
          </a:xfrm>
          <a:prstGeom prst="snip1Rect">
            <a:avLst>
              <a:gd fmla="val 9999" name="adj"/>
            </a:avLst>
          </a:prstGeom>
          <a:noFill/>
          <a:ln>
            <a:noFill/>
          </a:ln>
        </p:spPr>
      </p:pic>
      <p:sp>
        <p:nvSpPr>
          <p:cNvPr id="299" name="Google Shape;299;p2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24"/>
          <p:cNvSpPr txBox="1"/>
          <p:nvPr/>
        </p:nvSpPr>
        <p:spPr>
          <a:xfrm>
            <a:off x="6577425" y="4820397"/>
            <a:ext cx="23271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CCCCCC"/>
                </a:solidFill>
                <a:latin typeface="Arial"/>
                <a:ea typeface="Arial"/>
                <a:cs typeface="Arial"/>
                <a:sym typeface="Arial"/>
              </a:rPr>
              <a:t>Photo by </a:t>
            </a:r>
            <a:r>
              <a:rPr b="0" i="0" lang="en" sz="900" u="sng" cap="none" strike="noStrike">
                <a:solidFill>
                  <a:srgbClr val="CCCCCC"/>
                </a:solidFill>
                <a:latin typeface="Arial"/>
                <a:ea typeface="Arial"/>
                <a:cs typeface="Arial"/>
                <a:sym typeface="Arial"/>
                <a:hlinkClick r:id="rId4">
                  <a:extLst>
                    <a:ext uri="{A12FA001-AC4F-418D-AE19-62706E023703}">
                      <ahyp:hlinkClr val="tx"/>
                    </a:ext>
                  </a:extLst>
                </a:hlinkClick>
              </a:rPr>
              <a:t>Nikola Knezevic</a:t>
            </a:r>
            <a:r>
              <a:rPr b="0" i="0" lang="en" sz="900" u="none" cap="none" strike="noStrike">
                <a:solidFill>
                  <a:srgbClr val="CCCCCC"/>
                </a:solidFill>
                <a:latin typeface="Arial"/>
                <a:ea typeface="Arial"/>
                <a:cs typeface="Arial"/>
                <a:sym typeface="Arial"/>
              </a:rPr>
              <a:t> on </a:t>
            </a:r>
            <a:r>
              <a:rPr b="0" i="0" lang="en" sz="900" u="sng" cap="none" strike="noStrike">
                <a:solidFill>
                  <a:srgbClr val="CCCCCC"/>
                </a:solidFill>
                <a:latin typeface="Arial"/>
                <a:ea typeface="Arial"/>
                <a:cs typeface="Arial"/>
                <a:sym typeface="Arial"/>
                <a:hlinkClick r:id="rId5">
                  <a:extLst>
                    <a:ext uri="{A12FA001-AC4F-418D-AE19-62706E023703}">
                      <ahyp:hlinkClr val="tx"/>
                    </a:ext>
                  </a:extLst>
                </a:hlinkClick>
              </a:rPr>
              <a:t>Unsplash</a:t>
            </a:r>
            <a:endParaRPr b="0" i="0" sz="700" u="none" cap="none" strike="noStrike">
              <a:solidFill>
                <a:srgbClr val="CCCCCC"/>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457200" y="681800"/>
            <a:ext cx="36672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Interoperable</a:t>
            </a:r>
            <a:endParaRPr sz="2400"/>
          </a:p>
        </p:txBody>
      </p:sp>
      <p:sp>
        <p:nvSpPr>
          <p:cNvPr id="306" name="Google Shape;306;p25"/>
          <p:cNvSpPr txBox="1"/>
          <p:nvPr>
            <p:ph idx="1" type="body"/>
          </p:nvPr>
        </p:nvSpPr>
        <p:spPr>
          <a:xfrm>
            <a:off x="457200" y="1411300"/>
            <a:ext cx="3935100" cy="3225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500"/>
              <a:t>The data usually need to be integrated with other data, and to be able to interoperate with applications or workflows for analysis, storage, and processing.</a:t>
            </a:r>
            <a:endParaRPr sz="1500"/>
          </a:p>
          <a:p>
            <a:pPr indent="0" lvl="0" marL="0" rtl="0" algn="l">
              <a:spcBef>
                <a:spcPts val="600"/>
              </a:spcBef>
              <a:spcAft>
                <a:spcPts val="0"/>
              </a:spcAft>
              <a:buNone/>
            </a:pPr>
            <a:r>
              <a:rPr lang="en" sz="1500"/>
              <a:t>I1. (Meta)data use a formal, accessible, shared, and broadly applicable language for knowledge representation.</a:t>
            </a:r>
            <a:endParaRPr sz="1500"/>
          </a:p>
          <a:p>
            <a:pPr indent="0" lvl="0" marL="0" rtl="0" algn="l">
              <a:spcBef>
                <a:spcPts val="600"/>
              </a:spcBef>
              <a:spcAft>
                <a:spcPts val="0"/>
              </a:spcAft>
              <a:buNone/>
            </a:pPr>
            <a:r>
              <a:rPr lang="en" sz="1500"/>
              <a:t>I2. (Meta)data use vocabularies that follow FAIR principles</a:t>
            </a:r>
            <a:endParaRPr sz="1500"/>
          </a:p>
          <a:p>
            <a:pPr indent="0" lvl="0" marL="0" rtl="0" algn="l">
              <a:spcBef>
                <a:spcPts val="600"/>
              </a:spcBef>
              <a:spcAft>
                <a:spcPts val="0"/>
              </a:spcAft>
              <a:buNone/>
            </a:pPr>
            <a:r>
              <a:rPr lang="en" sz="1500"/>
              <a:t>I3. (Meta)data include qualified references to other (meta)data</a:t>
            </a:r>
            <a:endParaRPr sz="1500"/>
          </a:p>
        </p:txBody>
      </p:sp>
      <p:pic>
        <p:nvPicPr>
          <p:cNvPr id="307" name="Google Shape;307;p25"/>
          <p:cNvPicPr preferRelativeResize="0"/>
          <p:nvPr/>
        </p:nvPicPr>
        <p:blipFill rotWithShape="1">
          <a:blip r:embed="rId3">
            <a:alphaModFix/>
          </a:blip>
          <a:srcRect b="7813" l="0" r="0" t="7813"/>
          <a:stretch/>
        </p:blipFill>
        <p:spPr>
          <a:xfrm>
            <a:off x="4572000" y="0"/>
            <a:ext cx="4572000" cy="5143500"/>
          </a:xfrm>
          <a:prstGeom prst="snip1Rect">
            <a:avLst>
              <a:gd fmla="val 9999" name="adj"/>
            </a:avLst>
          </a:prstGeom>
          <a:noFill/>
          <a:ln>
            <a:noFill/>
          </a:ln>
        </p:spPr>
      </p:pic>
      <p:sp>
        <p:nvSpPr>
          <p:cNvPr id="308" name="Google Shape;308;p2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9" name="Google Shape;309;p25"/>
          <p:cNvSpPr txBox="1"/>
          <p:nvPr/>
        </p:nvSpPr>
        <p:spPr>
          <a:xfrm>
            <a:off x="4572000" y="-2"/>
            <a:ext cx="23271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Arial"/>
                <a:ea typeface="Arial"/>
                <a:cs typeface="Arial"/>
                <a:sym typeface="Arial"/>
              </a:rPr>
              <a:t>Photo by </a:t>
            </a:r>
            <a:r>
              <a:rPr b="0" i="0" lang="en" sz="900" u="sng" cap="none" strike="noStrike">
                <a:solidFill>
                  <a:schemeClr val="dk2"/>
                </a:solidFill>
                <a:latin typeface="Arial"/>
                <a:ea typeface="Arial"/>
                <a:cs typeface="Arial"/>
                <a:sym typeface="Arial"/>
                <a:hlinkClick r:id="rId4">
                  <a:extLst>
                    <a:ext uri="{A12FA001-AC4F-418D-AE19-62706E023703}">
                      <ahyp:hlinkClr val="tx"/>
                    </a:ext>
                  </a:extLst>
                </a:hlinkClick>
              </a:rPr>
              <a:t>Bruno Figueiredo</a:t>
            </a:r>
            <a:r>
              <a:rPr b="0" i="0" lang="en" sz="900" u="none" cap="none" strike="noStrike">
                <a:solidFill>
                  <a:schemeClr val="dk2"/>
                </a:solidFill>
                <a:latin typeface="Arial"/>
                <a:ea typeface="Arial"/>
                <a:cs typeface="Arial"/>
                <a:sym typeface="Arial"/>
              </a:rPr>
              <a:t> on </a:t>
            </a:r>
            <a:r>
              <a:rPr b="0" i="0" lang="en" sz="900" u="sng" cap="none" strike="noStrike">
                <a:solidFill>
                  <a:schemeClr val="dk2"/>
                </a:solidFill>
                <a:latin typeface="Arial"/>
                <a:ea typeface="Arial"/>
                <a:cs typeface="Arial"/>
                <a:sym typeface="Arial"/>
                <a:hlinkClick r:id="rId5">
                  <a:extLst>
                    <a:ext uri="{A12FA001-AC4F-418D-AE19-62706E023703}">
                      <ahyp:hlinkClr val="tx"/>
                    </a:ext>
                  </a:extLst>
                </a:hlinkClick>
              </a:rPr>
              <a:t>Unsplash</a:t>
            </a:r>
            <a:endParaRPr b="0" i="0" sz="500" u="none" cap="none" strike="noStrik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txBox="1"/>
          <p:nvPr>
            <p:ph type="title"/>
          </p:nvPr>
        </p:nvSpPr>
        <p:spPr>
          <a:xfrm>
            <a:off x="457200" y="681800"/>
            <a:ext cx="36672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Reusable</a:t>
            </a:r>
            <a:endParaRPr sz="2400"/>
          </a:p>
        </p:txBody>
      </p:sp>
      <p:sp>
        <p:nvSpPr>
          <p:cNvPr id="315" name="Google Shape;315;p26"/>
          <p:cNvSpPr txBox="1"/>
          <p:nvPr>
            <p:ph idx="1" type="body"/>
          </p:nvPr>
        </p:nvSpPr>
        <p:spPr>
          <a:xfrm>
            <a:off x="457200" y="1411300"/>
            <a:ext cx="3935100" cy="3225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500"/>
              <a:t>To reuse data, metadata and data should be well-described so that they can be replicated and/or combined in different settings.</a:t>
            </a:r>
            <a:endParaRPr sz="1500"/>
          </a:p>
          <a:p>
            <a:pPr indent="0" lvl="0" marL="0" rtl="0" algn="l">
              <a:spcBef>
                <a:spcPts val="600"/>
              </a:spcBef>
              <a:spcAft>
                <a:spcPts val="0"/>
              </a:spcAft>
              <a:buNone/>
            </a:pPr>
            <a:r>
              <a:rPr lang="en" sz="1500"/>
              <a:t>R1. (Meta)data are richly described with a plurality of accurate and relevant attributes</a:t>
            </a:r>
            <a:endParaRPr sz="1500"/>
          </a:p>
          <a:p>
            <a:pPr indent="0" lvl="0" marL="0" rtl="0" algn="l">
              <a:spcBef>
                <a:spcPts val="600"/>
              </a:spcBef>
              <a:spcAft>
                <a:spcPts val="0"/>
              </a:spcAft>
              <a:buNone/>
            </a:pPr>
            <a:r>
              <a:rPr lang="en" sz="1500"/>
              <a:t>R1.1. (Meta)data are released with a clear and accessible data usage license</a:t>
            </a:r>
            <a:endParaRPr sz="1500"/>
          </a:p>
          <a:p>
            <a:pPr indent="0" lvl="0" marL="0" rtl="0" algn="l">
              <a:spcBef>
                <a:spcPts val="600"/>
              </a:spcBef>
              <a:spcAft>
                <a:spcPts val="0"/>
              </a:spcAft>
              <a:buNone/>
            </a:pPr>
            <a:r>
              <a:rPr lang="en" sz="1500"/>
              <a:t>R1.2. (Meta)data are associated with detailed provenance</a:t>
            </a:r>
            <a:endParaRPr sz="1500"/>
          </a:p>
          <a:p>
            <a:pPr indent="0" lvl="0" marL="0" rtl="0" algn="l">
              <a:spcBef>
                <a:spcPts val="600"/>
              </a:spcBef>
              <a:spcAft>
                <a:spcPts val="0"/>
              </a:spcAft>
              <a:buNone/>
            </a:pPr>
            <a:r>
              <a:rPr lang="en" sz="1500"/>
              <a:t>R1.3. (Meta)data meet domain-relevant community standards</a:t>
            </a:r>
            <a:endParaRPr sz="1500"/>
          </a:p>
        </p:txBody>
      </p:sp>
      <p:pic>
        <p:nvPicPr>
          <p:cNvPr id="316" name="Google Shape;316;p26"/>
          <p:cNvPicPr preferRelativeResize="0"/>
          <p:nvPr/>
        </p:nvPicPr>
        <p:blipFill rotWithShape="1">
          <a:blip r:embed="rId3">
            <a:alphaModFix/>
          </a:blip>
          <a:srcRect b="9644" l="0" r="0" t="9652"/>
          <a:stretch/>
        </p:blipFill>
        <p:spPr>
          <a:xfrm>
            <a:off x="4572000" y="0"/>
            <a:ext cx="4572000" cy="5143500"/>
          </a:xfrm>
          <a:prstGeom prst="snip1Rect">
            <a:avLst>
              <a:gd fmla="val 9999" name="adj"/>
            </a:avLst>
          </a:prstGeom>
          <a:noFill/>
          <a:ln>
            <a:noFill/>
          </a:ln>
        </p:spPr>
      </p:pic>
      <p:sp>
        <p:nvSpPr>
          <p:cNvPr id="317" name="Google Shape;317;p2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18" name="Google Shape;318;p26"/>
          <p:cNvSpPr txBox="1"/>
          <p:nvPr/>
        </p:nvSpPr>
        <p:spPr>
          <a:xfrm>
            <a:off x="4572000" y="-2"/>
            <a:ext cx="23271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Arial"/>
                <a:ea typeface="Arial"/>
                <a:cs typeface="Arial"/>
                <a:sym typeface="Arial"/>
              </a:rPr>
              <a:t>Photo by </a:t>
            </a:r>
            <a:r>
              <a:rPr b="0" i="0" lang="en" sz="900" u="sng" cap="none" strike="noStrike">
                <a:solidFill>
                  <a:schemeClr val="dk2"/>
                </a:solidFill>
                <a:latin typeface="Arial"/>
                <a:ea typeface="Arial"/>
                <a:cs typeface="Arial"/>
                <a:sym typeface="Arial"/>
                <a:hlinkClick r:id="rId4">
                  <a:extLst>
                    <a:ext uri="{A12FA001-AC4F-418D-AE19-62706E023703}">
                      <ahyp:hlinkClr val="tx"/>
                    </a:ext>
                  </a:extLst>
                </a:hlinkClick>
              </a:rPr>
              <a:t>Bruno Figueiredo</a:t>
            </a:r>
            <a:r>
              <a:rPr b="0" i="0" lang="en" sz="900" u="none" cap="none" strike="noStrike">
                <a:solidFill>
                  <a:schemeClr val="dk2"/>
                </a:solidFill>
                <a:latin typeface="Arial"/>
                <a:ea typeface="Arial"/>
                <a:cs typeface="Arial"/>
                <a:sym typeface="Arial"/>
              </a:rPr>
              <a:t> on </a:t>
            </a:r>
            <a:r>
              <a:rPr b="0" i="0" lang="en" sz="900" u="sng" cap="none" strike="noStrike">
                <a:solidFill>
                  <a:schemeClr val="dk2"/>
                </a:solidFill>
                <a:latin typeface="Arial"/>
                <a:ea typeface="Arial"/>
                <a:cs typeface="Arial"/>
                <a:sym typeface="Arial"/>
                <a:hlinkClick r:id="rId5">
                  <a:extLst>
                    <a:ext uri="{A12FA001-AC4F-418D-AE19-62706E023703}">
                      <ahyp:hlinkClr val="tx"/>
                    </a:ext>
                  </a:extLst>
                </a:hlinkClick>
              </a:rPr>
              <a:t>Unsplash</a:t>
            </a:r>
            <a:endParaRPr b="0" i="0" sz="500" u="none" cap="none" strike="noStrike">
              <a:solidFill>
                <a:schemeClr val="dk2"/>
              </a:solidFill>
              <a:latin typeface="Arial"/>
              <a:ea typeface="Arial"/>
              <a:cs typeface="Arial"/>
              <a:sym typeface="Arial"/>
            </a:endParaRPr>
          </a:p>
        </p:txBody>
      </p:sp>
      <p:sp>
        <p:nvSpPr>
          <p:cNvPr id="319" name="Google Shape;319;p26"/>
          <p:cNvSpPr txBox="1"/>
          <p:nvPr/>
        </p:nvSpPr>
        <p:spPr>
          <a:xfrm>
            <a:off x="4572000" y="4820390"/>
            <a:ext cx="2327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Photo by </a:t>
            </a:r>
            <a:r>
              <a:rPr b="0" i="0" lang="en" sz="900" u="sng" cap="none" strike="noStrike">
                <a:solidFill>
                  <a:schemeClr val="lt1"/>
                </a:solidFill>
                <a:latin typeface="Arial"/>
                <a:ea typeface="Arial"/>
                <a:cs typeface="Arial"/>
                <a:sym typeface="Arial"/>
                <a:hlinkClick r:id="rId6">
                  <a:extLst>
                    <a:ext uri="{A12FA001-AC4F-418D-AE19-62706E023703}">
                      <ahyp:hlinkClr val="tx"/>
                    </a:ext>
                  </a:extLst>
                </a:hlinkClick>
              </a:rPr>
              <a:t>Ravin Rau</a:t>
            </a:r>
            <a:r>
              <a:rPr b="0" i="0" lang="en" sz="900" u="none" cap="none" strike="noStrike">
                <a:solidFill>
                  <a:schemeClr val="lt1"/>
                </a:solidFill>
                <a:latin typeface="Arial"/>
                <a:ea typeface="Arial"/>
                <a:cs typeface="Arial"/>
                <a:sym typeface="Arial"/>
              </a:rPr>
              <a:t> on </a:t>
            </a:r>
            <a:r>
              <a:rPr b="0" i="0" lang="en" sz="900" u="sng" cap="none" strike="noStrike">
                <a:solidFill>
                  <a:schemeClr val="lt1"/>
                </a:solidFill>
                <a:latin typeface="Arial"/>
                <a:ea typeface="Arial"/>
                <a:cs typeface="Arial"/>
                <a:sym typeface="Arial"/>
                <a:hlinkClick r:id="rId7">
                  <a:extLst>
                    <a:ext uri="{A12FA001-AC4F-418D-AE19-62706E023703}">
                      <ahyp:hlinkClr val="tx"/>
                    </a:ext>
                  </a:extLst>
                </a:hlinkClick>
              </a:rPr>
              <a:t>Unsplash</a:t>
            </a:r>
            <a:endParaRPr b="0" i="0" sz="3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7"/>
          <p:cNvSpPr txBox="1"/>
          <p:nvPr>
            <p:ph idx="1" type="body"/>
          </p:nvPr>
        </p:nvSpPr>
        <p:spPr>
          <a:xfrm>
            <a:off x="457200" y="1372700"/>
            <a:ext cx="8009400" cy="3003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700"/>
              <a:t>Ask researchers to bring their own data, or use existing.</a:t>
            </a:r>
            <a:endParaRPr sz="1700"/>
          </a:p>
          <a:p>
            <a:pPr indent="0" lvl="0" marL="0" rtl="0" algn="l">
              <a:spcBef>
                <a:spcPts val="600"/>
              </a:spcBef>
              <a:spcAft>
                <a:spcPts val="0"/>
              </a:spcAft>
              <a:buNone/>
            </a:pPr>
            <a:r>
              <a:rPr lang="en"/>
              <a:t>FAIR assessment tools:</a:t>
            </a:r>
            <a:endParaRPr/>
          </a:p>
          <a:p>
            <a:pPr indent="-330200" lvl="0" marL="457200" rtl="0" algn="l">
              <a:spcBef>
                <a:spcPts val="600"/>
              </a:spcBef>
              <a:spcAft>
                <a:spcPts val="0"/>
              </a:spcAft>
              <a:buSzPts val="1600"/>
              <a:buChar char="▸"/>
            </a:pPr>
            <a:r>
              <a:rPr lang="en">
                <a:solidFill>
                  <a:schemeClr val="hlink"/>
                </a:solidFill>
                <a:uFill>
                  <a:noFill/>
                </a:uFill>
                <a:hlinkClick r:id="rId3"/>
              </a:rPr>
              <a:t>F-UJI</a:t>
            </a:r>
            <a:r>
              <a:rPr lang="en"/>
              <a:t> by FAIRsFAIR</a:t>
            </a:r>
            <a:endParaRPr/>
          </a:p>
          <a:p>
            <a:pPr indent="-330200" lvl="0" marL="457200" rtl="0" algn="l">
              <a:spcBef>
                <a:spcPts val="0"/>
              </a:spcBef>
              <a:spcAft>
                <a:spcPts val="0"/>
              </a:spcAft>
              <a:buSzPts val="1600"/>
              <a:buChar char="▸"/>
            </a:pPr>
            <a:r>
              <a:rPr lang="en">
                <a:solidFill>
                  <a:schemeClr val="hlink"/>
                </a:solidFill>
                <a:uFill>
                  <a:noFill/>
                </a:uFill>
                <a:hlinkClick r:id="rId4"/>
              </a:rPr>
              <a:t>ARDC FAIR Assessment tool</a:t>
            </a:r>
            <a:endParaRPr/>
          </a:p>
          <a:p>
            <a:pPr indent="-330200" lvl="0" marL="457200" rtl="0" algn="l">
              <a:spcBef>
                <a:spcPts val="0"/>
              </a:spcBef>
              <a:spcAft>
                <a:spcPts val="0"/>
              </a:spcAft>
              <a:buSzPts val="1600"/>
              <a:buChar char="▸"/>
            </a:pPr>
            <a:r>
              <a:rPr lang="en">
                <a:solidFill>
                  <a:schemeClr val="hlink"/>
                </a:solidFill>
                <a:uFill>
                  <a:noFill/>
                </a:uFill>
                <a:hlinkClick r:id="rId5"/>
              </a:rPr>
              <a:t>SATYFID</a:t>
            </a:r>
            <a:r>
              <a:rPr lang="en"/>
              <a:t> by DANS</a:t>
            </a:r>
            <a:endParaRPr/>
          </a:p>
          <a:p>
            <a:pPr indent="-323850" lvl="1" marL="914400" rtl="0" algn="l">
              <a:spcBef>
                <a:spcPts val="0"/>
              </a:spcBef>
              <a:spcAft>
                <a:spcPts val="0"/>
              </a:spcAft>
              <a:buSzPts val="1500"/>
              <a:buChar char="▹"/>
            </a:pPr>
            <a:r>
              <a:rPr lang="en" sz="1500"/>
              <a:t>(Self-Assessment Tool to Improve the FAIRness of Your Dataset)</a:t>
            </a:r>
            <a:endParaRPr sz="1500"/>
          </a:p>
          <a:p>
            <a:pPr indent="-330200" lvl="0" marL="457200" rtl="0" algn="l">
              <a:spcBef>
                <a:spcPts val="0"/>
              </a:spcBef>
              <a:spcAft>
                <a:spcPts val="0"/>
              </a:spcAft>
              <a:buSzPts val="1600"/>
              <a:buChar char="▸"/>
            </a:pPr>
            <a:r>
              <a:rPr lang="en">
                <a:solidFill>
                  <a:schemeClr val="hlink"/>
                </a:solidFill>
                <a:uFill>
                  <a:noFill/>
                </a:uFill>
                <a:hlinkClick r:id="rId6"/>
              </a:rPr>
              <a:t>How FAIR are your data?</a:t>
            </a:r>
            <a:r>
              <a:rPr lang="en"/>
              <a:t> EUDAT (Zenodo)</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solidFill>
                  <a:schemeClr val="hlink"/>
                </a:solidFill>
                <a:uFill>
                  <a:noFill/>
                </a:uFill>
                <a:hlinkClick r:id="rId7"/>
              </a:rPr>
              <a:t>RDA FAIR data maturity model</a:t>
            </a:r>
            <a:endParaRPr/>
          </a:p>
          <a:p>
            <a:pPr indent="0" lvl="0" marL="0" rtl="0" algn="l">
              <a:spcBef>
                <a:spcPts val="600"/>
              </a:spcBef>
              <a:spcAft>
                <a:spcPts val="0"/>
              </a:spcAft>
              <a:buNone/>
            </a:pPr>
            <a:r>
              <a:rPr lang="en" sz="1200"/>
              <a:t>The RDA FAIR Data Maturity Model Working Group develops as an RDA Recommendation a common set of core assessment criteria for FAIRness and a generic and expandable self-assessment model for measuring the maturity level of a dataset. The aim is not to develop yet another FAIR assessment approach but to build on existing initiatives, looking at common elements and allowing the group to identify core elements for the evaluation of FAIRness.</a:t>
            </a:r>
            <a:endParaRPr sz="1200"/>
          </a:p>
        </p:txBody>
      </p:sp>
      <p:sp>
        <p:nvSpPr>
          <p:cNvPr id="325" name="Google Shape;325;p27"/>
          <p:cNvSpPr txBox="1"/>
          <p:nvPr>
            <p:ph type="title"/>
          </p:nvPr>
        </p:nvSpPr>
        <p:spPr>
          <a:xfrm>
            <a:off x="457200" y="605600"/>
            <a:ext cx="5640900" cy="76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Training: FAIR assessment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8"/>
          <p:cNvSpPr txBox="1"/>
          <p:nvPr>
            <p:ph idx="1" type="body"/>
          </p:nvPr>
        </p:nvSpPr>
        <p:spPr>
          <a:xfrm>
            <a:off x="457200" y="1733900"/>
            <a:ext cx="8009400" cy="3003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500"/>
              <a:t>Barker, M., Chue Hong, N.P., Katz, D.S. et al. Introducing the FAIR Principles for research software. Sci Data 9, 622 (2022). </a:t>
            </a:r>
            <a:r>
              <a:rPr lang="en" sz="1500">
                <a:solidFill>
                  <a:schemeClr val="hlink"/>
                </a:solidFill>
                <a:uFill>
                  <a:noFill/>
                </a:uFill>
                <a:hlinkClick r:id="rId3"/>
              </a:rPr>
              <a:t>https://doi.org/10.1038/s41597-022-01710-x</a:t>
            </a:r>
            <a:endParaRPr sz="1500"/>
          </a:p>
          <a:p>
            <a:pPr indent="0" lvl="0" marL="0" rtl="0" algn="l">
              <a:spcBef>
                <a:spcPts val="600"/>
              </a:spcBef>
              <a:spcAft>
                <a:spcPts val="0"/>
              </a:spcAft>
              <a:buNone/>
            </a:pPr>
            <a:r>
              <a:t/>
            </a:r>
            <a:endParaRPr sz="1500"/>
          </a:p>
          <a:p>
            <a:pPr indent="0" lvl="0" marL="0" rtl="0" algn="l">
              <a:spcBef>
                <a:spcPts val="600"/>
              </a:spcBef>
              <a:spcAft>
                <a:spcPts val="0"/>
              </a:spcAft>
              <a:buNone/>
            </a:pPr>
            <a:r>
              <a:rPr lang="en" sz="1500"/>
              <a:t>Garcia, L., Batut, B., Burke, M. L., Kuzak, M., Psomopoulos, F., Arcila, R., Attwood, T. K., Beard, N., Carvalho-Silva, D., Dimopoulos, A. C., Del Angel, V. D., Dumontier, M., Gurwitz, K. T., Krause, R., McQuilton, P., Le Pera, L., Morgan, S. L., Rauste, P., Via, A., Kahlem, P., … Palagi, P. M. (2020). Ten simple rules for making training materials FAIR. PLoS computational biology, 16(5), e1007854. </a:t>
            </a:r>
            <a:r>
              <a:rPr lang="en" sz="1500">
                <a:solidFill>
                  <a:schemeClr val="hlink"/>
                </a:solidFill>
                <a:uFill>
                  <a:noFill/>
                </a:uFill>
                <a:hlinkClick r:id="rId4"/>
              </a:rPr>
              <a:t>https://doi.org/10.1371/journal.pcbi.1007854</a:t>
            </a:r>
            <a:endParaRPr sz="1500"/>
          </a:p>
          <a:p>
            <a:pPr indent="0" lvl="0" marL="0" rtl="0" algn="l">
              <a:spcBef>
                <a:spcPts val="600"/>
              </a:spcBef>
              <a:spcAft>
                <a:spcPts val="0"/>
              </a:spcAft>
              <a:buNone/>
            </a:pPr>
            <a:r>
              <a:t/>
            </a:r>
            <a:endParaRPr sz="1500"/>
          </a:p>
          <a:p>
            <a:pPr indent="0" lvl="0" marL="0" rtl="0" algn="l">
              <a:spcBef>
                <a:spcPts val="0"/>
              </a:spcBef>
              <a:spcAft>
                <a:spcPts val="0"/>
              </a:spcAft>
              <a:buNone/>
            </a:pPr>
            <a:r>
              <a:rPr lang="en" sz="1500"/>
              <a:t>RDA IG – FAIR Principles for Research Hardware</a:t>
            </a:r>
            <a:endParaRPr sz="1500"/>
          </a:p>
          <a:p>
            <a:pPr indent="0" lvl="0" marL="0" rtl="0" algn="l">
              <a:spcBef>
                <a:spcPts val="0"/>
              </a:spcBef>
              <a:spcAft>
                <a:spcPts val="0"/>
              </a:spcAft>
              <a:buNone/>
            </a:pPr>
            <a:r>
              <a:rPr lang="en" sz="1500">
                <a:solidFill>
                  <a:schemeClr val="hlink"/>
                </a:solidFill>
                <a:uFill>
                  <a:noFill/>
                </a:uFill>
                <a:hlinkClick r:id="rId5"/>
              </a:rPr>
              <a:t>https://www.rd-alliance.org/groups/fair-principles-research-hardware</a:t>
            </a:r>
            <a:endParaRPr sz="1500"/>
          </a:p>
        </p:txBody>
      </p:sp>
      <p:sp>
        <p:nvSpPr>
          <p:cNvPr id="331" name="Google Shape;331;p28"/>
          <p:cNvSpPr txBox="1"/>
          <p:nvPr>
            <p:ph type="title"/>
          </p:nvPr>
        </p:nvSpPr>
        <p:spPr>
          <a:xfrm>
            <a:off x="457200" y="605600"/>
            <a:ext cx="8096100" cy="76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FAIR – not just for (meta)data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9"/>
          <p:cNvSpPr txBox="1"/>
          <p:nvPr>
            <p:ph idx="1" type="body"/>
          </p:nvPr>
        </p:nvSpPr>
        <p:spPr>
          <a:xfrm>
            <a:off x="457200" y="1733900"/>
            <a:ext cx="8009400" cy="332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to make data FAIR whilst preserving them over time requires trustworthy digital repositories (TDRs) with sustainable governance and organizational frameworks, reliable infrastructure, and comprehensive policies supporting community-agreed practices.”</a:t>
            </a:r>
            <a:endParaRPr sz="1500"/>
          </a:p>
          <a:p>
            <a:pPr indent="0" lvl="0" marL="0" rtl="0" algn="l">
              <a:spcBef>
                <a:spcPts val="0"/>
              </a:spcBef>
              <a:spcAft>
                <a:spcPts val="0"/>
              </a:spcAft>
              <a:buNone/>
            </a:pPr>
            <a:r>
              <a:rPr lang="en" sz="1500"/>
              <a:t>Lin, D., Crabtree, J., Dillo, I. et al. The TRUST Principles for digital repositories. Sci Data 7, 144 (2020). </a:t>
            </a:r>
            <a:r>
              <a:rPr lang="en" sz="1500">
                <a:solidFill>
                  <a:schemeClr val="hlink"/>
                </a:solidFill>
                <a:uFill>
                  <a:noFill/>
                </a:uFill>
                <a:hlinkClick r:id="rId3"/>
              </a:rPr>
              <a:t>https://doi.org/10.1038/s41597-020-0486-7</a:t>
            </a:r>
            <a:r>
              <a:rPr lang="en" sz="1500"/>
              <a:t>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latin typeface="Barlow"/>
                <a:ea typeface="Barlow"/>
                <a:cs typeface="Barlow"/>
                <a:sym typeface="Barlow"/>
              </a:rPr>
              <a:t>T</a:t>
            </a:r>
            <a:r>
              <a:rPr lang="en" sz="1500"/>
              <a:t>ransparency, </a:t>
            </a:r>
            <a:r>
              <a:rPr b="1" lang="en" sz="1500">
                <a:latin typeface="Barlow"/>
                <a:ea typeface="Barlow"/>
                <a:cs typeface="Barlow"/>
                <a:sym typeface="Barlow"/>
              </a:rPr>
              <a:t>R</a:t>
            </a:r>
            <a:r>
              <a:rPr lang="en" sz="1500"/>
              <a:t>esponsibility, </a:t>
            </a:r>
            <a:r>
              <a:rPr b="1" lang="en" sz="1500">
                <a:latin typeface="Barlow"/>
                <a:ea typeface="Barlow"/>
                <a:cs typeface="Barlow"/>
                <a:sym typeface="Barlow"/>
              </a:rPr>
              <a:t>U</a:t>
            </a:r>
            <a:r>
              <a:rPr lang="en" sz="1500"/>
              <a:t>ser focus, </a:t>
            </a:r>
            <a:r>
              <a:rPr b="1" lang="en" sz="1500">
                <a:latin typeface="Barlow"/>
                <a:ea typeface="Barlow"/>
                <a:cs typeface="Barlow"/>
                <a:sym typeface="Barlow"/>
              </a:rPr>
              <a:t>S</a:t>
            </a:r>
            <a:r>
              <a:rPr lang="en" sz="1500"/>
              <a:t>ustainability, </a:t>
            </a:r>
            <a:r>
              <a:rPr b="1" lang="en" sz="1500">
                <a:latin typeface="Barlow"/>
                <a:ea typeface="Barlow"/>
                <a:cs typeface="Barlow"/>
                <a:sym typeface="Barlow"/>
              </a:rPr>
              <a:t>T</a:t>
            </a:r>
            <a:r>
              <a:rPr lang="en" sz="1500"/>
              <a:t>echnology</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solidFill>
                  <a:schemeClr val="hlink"/>
                </a:solidFill>
                <a:uFill>
                  <a:noFill/>
                </a:uFill>
                <a:hlinkClick r:id="rId4"/>
              </a:rPr>
              <a:t>https://www.rd-alliance.org/rda-community-effort-trust-principles-digital-repositories</a:t>
            </a:r>
            <a:r>
              <a:rPr lang="en" sz="1500"/>
              <a:t> </a:t>
            </a:r>
            <a:endParaRPr sz="1500"/>
          </a:p>
        </p:txBody>
      </p:sp>
      <p:sp>
        <p:nvSpPr>
          <p:cNvPr id="337" name="Google Shape;337;p29"/>
          <p:cNvSpPr txBox="1"/>
          <p:nvPr>
            <p:ph type="title"/>
          </p:nvPr>
        </p:nvSpPr>
        <p:spPr>
          <a:xfrm>
            <a:off x="457200" y="605600"/>
            <a:ext cx="8096100" cy="76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FAIR </a:t>
            </a:r>
            <a:r>
              <a:rPr i="1" lang="en"/>
              <a:t>upgrades</a:t>
            </a:r>
            <a:endParaRPr i="1"/>
          </a:p>
        </p:txBody>
      </p:sp>
      <p:pic>
        <p:nvPicPr>
          <p:cNvPr id="338" name="Google Shape;338;p29"/>
          <p:cNvPicPr preferRelativeResize="0"/>
          <p:nvPr/>
        </p:nvPicPr>
        <p:blipFill rotWithShape="1">
          <a:blip r:embed="rId5">
            <a:alphaModFix/>
          </a:blip>
          <a:srcRect b="0" l="0" r="0" t="0"/>
          <a:stretch/>
        </p:blipFill>
        <p:spPr>
          <a:xfrm>
            <a:off x="3414150" y="1571613"/>
            <a:ext cx="2095500" cy="1000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0"/>
          <p:cNvSpPr txBox="1"/>
          <p:nvPr>
            <p:ph idx="1" type="body"/>
          </p:nvPr>
        </p:nvSpPr>
        <p:spPr>
          <a:xfrm>
            <a:off x="457200" y="1733900"/>
            <a:ext cx="8009400" cy="332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900">
                <a:solidFill>
                  <a:schemeClr val="accent2"/>
                </a:solidFill>
                <a:uFill>
                  <a:noFill/>
                </a:uFill>
                <a:latin typeface="Barlow"/>
                <a:ea typeface="Barlow"/>
                <a:cs typeface="Barlow"/>
                <a:sym typeface="Barlow"/>
                <a:hlinkClick r:id="rId3">
                  <a:extLst>
                    <a:ext uri="{A12FA001-AC4F-418D-AE19-62706E023703}">
                      <ahyp:hlinkClr val="tx"/>
                    </a:ext>
                  </a:extLst>
                </a:hlinkClick>
              </a:rPr>
              <a:t>CARE principles</a:t>
            </a:r>
            <a:endParaRPr b="1" sz="1900">
              <a:solidFill>
                <a:schemeClr val="accent2"/>
              </a:solidFill>
              <a:latin typeface="Barlow"/>
              <a:ea typeface="Barlow"/>
              <a:cs typeface="Barlow"/>
              <a:sym typeface="Barlow"/>
            </a:endParaRPr>
          </a:p>
          <a:p>
            <a:pPr indent="0" lvl="0" marL="0" rtl="0" algn="l">
              <a:spcBef>
                <a:spcPts val="0"/>
              </a:spcBef>
              <a:spcAft>
                <a:spcPts val="0"/>
              </a:spcAft>
              <a:buNone/>
            </a:pPr>
            <a:r>
              <a:t/>
            </a:r>
            <a:endParaRPr sz="1500"/>
          </a:p>
          <a:p>
            <a:pPr indent="0" lvl="0" marL="0" rtl="0" algn="l">
              <a:spcBef>
                <a:spcPts val="0"/>
              </a:spcBef>
              <a:spcAft>
                <a:spcPts val="0"/>
              </a:spcAft>
              <a:buNone/>
            </a:pPr>
            <a:r>
              <a:rPr lang="en" sz="1500"/>
              <a:t>    </a:t>
            </a:r>
            <a:r>
              <a:rPr b="1" lang="en" sz="1500">
                <a:latin typeface="Barlow"/>
                <a:ea typeface="Barlow"/>
                <a:cs typeface="Barlow"/>
                <a:sym typeface="Barlow"/>
              </a:rPr>
              <a:t>C</a:t>
            </a:r>
            <a:r>
              <a:rPr lang="en" sz="1500"/>
              <a:t>ollective benefit; </a:t>
            </a:r>
            <a:r>
              <a:rPr b="1" lang="en" sz="1500">
                <a:latin typeface="Barlow"/>
                <a:ea typeface="Barlow"/>
                <a:cs typeface="Barlow"/>
                <a:sym typeface="Barlow"/>
              </a:rPr>
              <a:t>A</a:t>
            </a:r>
            <a:r>
              <a:rPr lang="en" sz="1500"/>
              <a:t>uthority to control; </a:t>
            </a:r>
            <a:r>
              <a:rPr b="1" lang="en" sz="1500">
                <a:latin typeface="Barlow"/>
                <a:ea typeface="Barlow"/>
                <a:cs typeface="Barlow"/>
                <a:sym typeface="Barlow"/>
              </a:rPr>
              <a:t>R</a:t>
            </a:r>
            <a:r>
              <a:rPr lang="en" sz="1500"/>
              <a:t>esponsibility; </a:t>
            </a:r>
            <a:r>
              <a:rPr b="1" lang="en" sz="1500">
                <a:latin typeface="Barlow"/>
                <a:ea typeface="Barlow"/>
                <a:cs typeface="Barlow"/>
                <a:sym typeface="Barlow"/>
              </a:rPr>
              <a:t>E</a:t>
            </a:r>
            <a:r>
              <a:rPr lang="en" sz="1500"/>
              <a:t>thics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CARE principles complement the existing FAIR principles encouraging open and other data movements to consider both (Indigenous) people and purpose in their advocacy and pursuits.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more on YouTube: </a:t>
            </a:r>
            <a:r>
              <a:rPr lang="en" sz="1500">
                <a:solidFill>
                  <a:schemeClr val="hlink"/>
                </a:solidFill>
                <a:uFill>
                  <a:noFill/>
                </a:uFill>
                <a:hlinkClick r:id="rId4"/>
              </a:rPr>
              <a:t>https://youtu.be/309QIZt9H74</a:t>
            </a:r>
            <a:r>
              <a:rPr lang="en" sz="1500"/>
              <a:t>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#BeFAIRandCARE</a:t>
            </a:r>
            <a:endParaRPr sz="1500"/>
          </a:p>
        </p:txBody>
      </p:sp>
      <p:sp>
        <p:nvSpPr>
          <p:cNvPr id="344" name="Google Shape;344;p30"/>
          <p:cNvSpPr txBox="1"/>
          <p:nvPr>
            <p:ph type="title"/>
          </p:nvPr>
        </p:nvSpPr>
        <p:spPr>
          <a:xfrm>
            <a:off x="457200" y="605600"/>
            <a:ext cx="8096100" cy="76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FAIR </a:t>
            </a:r>
            <a:r>
              <a:rPr i="1" lang="en"/>
              <a:t>upgrades</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1"/>
          <p:cNvSpPr txBox="1"/>
          <p:nvPr>
            <p:ph idx="1" type="body"/>
          </p:nvPr>
        </p:nvSpPr>
        <p:spPr>
          <a:xfrm>
            <a:off x="457200" y="1733900"/>
            <a:ext cx="8009400" cy="3322800"/>
          </a:xfrm>
          <a:prstGeom prst="rect">
            <a:avLst/>
          </a:prstGeom>
        </p:spPr>
        <p:txBody>
          <a:bodyPr anchorCtr="0" anchor="t" bIns="0" lIns="0" spcFirstLastPara="1" rIns="0" wrap="square" tIns="0">
            <a:noAutofit/>
          </a:bodyPr>
          <a:lstStyle/>
          <a:p>
            <a:pPr indent="-349250" lvl="0" marL="457200" rtl="0" algn="l">
              <a:spcBef>
                <a:spcPts val="1000"/>
              </a:spcBef>
              <a:spcAft>
                <a:spcPts val="0"/>
              </a:spcAft>
              <a:buSzPts val="1900"/>
              <a:buChar char="▸"/>
            </a:pPr>
            <a:r>
              <a:rPr lang="en" sz="1900"/>
              <a:t>FAIR is very important! It is the way to preserve data and make it findable and accessable for future reuse, and to align with funders requirements</a:t>
            </a:r>
            <a:endParaRPr sz="1900"/>
          </a:p>
          <a:p>
            <a:pPr indent="-349250" lvl="0" marL="457200" rtl="0" algn="l">
              <a:spcBef>
                <a:spcPts val="1000"/>
              </a:spcBef>
              <a:spcAft>
                <a:spcPts val="0"/>
              </a:spcAft>
              <a:buSzPts val="1900"/>
              <a:buChar char="▸"/>
            </a:pPr>
            <a:r>
              <a:rPr lang="en" sz="1900"/>
              <a:t>Explain terminology with examples</a:t>
            </a:r>
            <a:endParaRPr sz="1900"/>
          </a:p>
          <a:p>
            <a:pPr indent="-349250" lvl="0" marL="457200" rtl="0" algn="l">
              <a:spcBef>
                <a:spcPts val="1000"/>
              </a:spcBef>
              <a:spcAft>
                <a:spcPts val="0"/>
              </a:spcAft>
              <a:buSzPts val="1900"/>
              <a:buChar char="▸"/>
            </a:pPr>
            <a:r>
              <a:rPr lang="en" sz="1900"/>
              <a:t>Use real FAIR data in excercises and demonstrations</a:t>
            </a:r>
            <a:endParaRPr sz="1900"/>
          </a:p>
          <a:p>
            <a:pPr indent="-349250" lvl="0" marL="457200" rtl="0" algn="l">
              <a:spcBef>
                <a:spcPts val="1000"/>
              </a:spcBef>
              <a:spcAft>
                <a:spcPts val="0"/>
              </a:spcAft>
              <a:buSzPts val="1900"/>
              <a:buChar char="▸"/>
            </a:pPr>
            <a:r>
              <a:rPr lang="en" sz="1900"/>
              <a:t>Demonstrate FAIRness assessment</a:t>
            </a:r>
            <a:endParaRPr sz="1900"/>
          </a:p>
          <a:p>
            <a:pPr indent="-349250" lvl="1" marL="914400" rtl="0" algn="l">
              <a:spcBef>
                <a:spcPts val="1000"/>
              </a:spcBef>
              <a:spcAft>
                <a:spcPts val="0"/>
              </a:spcAft>
              <a:buSzPts val="1900"/>
              <a:buChar char="▹"/>
            </a:pPr>
            <a:r>
              <a:rPr lang="en" sz="1900"/>
              <a:t>ask researchers to assess their data</a:t>
            </a:r>
            <a:endParaRPr sz="1900"/>
          </a:p>
          <a:p>
            <a:pPr indent="-349250" lvl="0" marL="457200" rtl="0" algn="l">
              <a:spcBef>
                <a:spcPts val="1000"/>
              </a:spcBef>
              <a:spcAft>
                <a:spcPts val="0"/>
              </a:spcAft>
              <a:buSzPts val="1900"/>
              <a:buChar char="▸"/>
            </a:pPr>
            <a:r>
              <a:rPr lang="en" sz="1900"/>
              <a:t>Present use cases</a:t>
            </a:r>
            <a:endParaRPr sz="1900"/>
          </a:p>
        </p:txBody>
      </p:sp>
      <p:sp>
        <p:nvSpPr>
          <p:cNvPr id="350" name="Google Shape;350;p31"/>
          <p:cNvSpPr txBox="1"/>
          <p:nvPr>
            <p:ph type="title"/>
          </p:nvPr>
        </p:nvSpPr>
        <p:spPr>
          <a:xfrm>
            <a:off x="457200" y="605600"/>
            <a:ext cx="8096100" cy="76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Training tips</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type="title"/>
          </p:nvPr>
        </p:nvSpPr>
        <p:spPr>
          <a:xfrm>
            <a:off x="457200" y="6056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500"/>
              <a:t>Training challenges</a:t>
            </a:r>
            <a:endParaRPr sz="3500"/>
          </a:p>
        </p:txBody>
      </p:sp>
      <p:sp>
        <p:nvSpPr>
          <p:cNvPr id="214" name="Google Shape;214;p14"/>
          <p:cNvSpPr txBox="1"/>
          <p:nvPr>
            <p:ph idx="1" type="body"/>
          </p:nvPr>
        </p:nvSpPr>
        <p:spPr>
          <a:xfrm>
            <a:off x="457200" y="1995750"/>
            <a:ext cx="5640900" cy="2640900"/>
          </a:xfrm>
          <a:prstGeom prst="rect">
            <a:avLst/>
          </a:prstGeom>
        </p:spPr>
        <p:txBody>
          <a:bodyPr anchorCtr="0" anchor="t" bIns="0" lIns="0" spcFirstLastPara="1" rIns="0" wrap="square" tIns="0">
            <a:noAutofit/>
          </a:bodyPr>
          <a:lstStyle/>
          <a:p>
            <a:pPr indent="-336550" lvl="0" marL="457200" rtl="0" algn="l">
              <a:spcBef>
                <a:spcPts val="600"/>
              </a:spcBef>
              <a:spcAft>
                <a:spcPts val="0"/>
              </a:spcAft>
              <a:buSzPts val="1700"/>
              <a:buChar char="▸"/>
            </a:pPr>
            <a:r>
              <a:rPr lang="en" sz="1900"/>
              <a:t>Complex topic</a:t>
            </a:r>
            <a:endParaRPr sz="1900"/>
          </a:p>
          <a:p>
            <a:pPr indent="-336550" lvl="0" marL="457200" rtl="0" algn="l">
              <a:spcBef>
                <a:spcPts val="0"/>
              </a:spcBef>
              <a:spcAft>
                <a:spcPts val="0"/>
              </a:spcAft>
              <a:buSzPts val="1700"/>
              <a:buChar char="▸"/>
            </a:pPr>
            <a:r>
              <a:rPr lang="en" sz="1900"/>
              <a:t>Terminology</a:t>
            </a:r>
            <a:endParaRPr sz="1900"/>
          </a:p>
          <a:p>
            <a:pPr indent="-336550" lvl="1" marL="914400" rtl="0" algn="l">
              <a:spcBef>
                <a:spcPts val="0"/>
              </a:spcBef>
              <a:spcAft>
                <a:spcPts val="0"/>
              </a:spcAft>
              <a:buSzPts val="1700"/>
              <a:buChar char="▹"/>
            </a:pPr>
            <a:r>
              <a:rPr lang="en" sz="1900"/>
              <a:t>metadata standards, communication protocols, ontologies, etc.</a:t>
            </a:r>
            <a:endParaRPr sz="1900"/>
          </a:p>
          <a:p>
            <a:pPr indent="-336550" lvl="0" marL="457200" rtl="0" algn="l">
              <a:spcBef>
                <a:spcPts val="0"/>
              </a:spcBef>
              <a:spcAft>
                <a:spcPts val="0"/>
              </a:spcAft>
              <a:buSzPts val="1700"/>
              <a:buChar char="▸"/>
            </a:pPr>
            <a:r>
              <a:rPr lang="en" sz="1900"/>
              <a:t>Misconceptions</a:t>
            </a:r>
            <a:endParaRPr sz="1900"/>
          </a:p>
          <a:p>
            <a:pPr indent="-336550" lvl="0" marL="457200" rtl="0" algn="l">
              <a:spcBef>
                <a:spcPts val="0"/>
              </a:spcBef>
              <a:spcAft>
                <a:spcPts val="0"/>
              </a:spcAft>
              <a:buSzPts val="1700"/>
              <a:buChar char="▸"/>
            </a:pPr>
            <a:r>
              <a:rPr lang="en" sz="1900"/>
              <a:t>Steep learning curve</a:t>
            </a:r>
            <a:endParaRPr sz="1900"/>
          </a:p>
          <a:p>
            <a:pPr indent="-336550" lvl="0" marL="457200" rtl="0" algn="l">
              <a:spcBef>
                <a:spcPts val="0"/>
              </a:spcBef>
              <a:spcAft>
                <a:spcPts val="0"/>
              </a:spcAft>
              <a:buSzPts val="1700"/>
              <a:buChar char="▸"/>
            </a:pPr>
            <a:r>
              <a:rPr lang="en" sz="1900"/>
              <a:t>If it’s not mandatory, can be difficult to persuade researchers to adhere to FAIR principles</a:t>
            </a:r>
            <a:endParaRPr sz="1900"/>
          </a:p>
          <a:p>
            <a:pPr indent="-336550" lvl="1" marL="914400" rtl="0" algn="l">
              <a:spcBef>
                <a:spcPts val="0"/>
              </a:spcBef>
              <a:spcAft>
                <a:spcPts val="0"/>
              </a:spcAft>
              <a:buSzPts val="1700"/>
              <a:buChar char="▹"/>
            </a:pPr>
            <a:r>
              <a:rPr lang="en" sz="1900"/>
              <a:t>Lack of incentives for extra work</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2"/>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56" name="Google Shape;356;p32"/>
          <p:cNvGrpSpPr/>
          <p:nvPr/>
        </p:nvGrpSpPr>
        <p:grpSpPr>
          <a:xfrm>
            <a:off x="5410301" y="719490"/>
            <a:ext cx="3356124" cy="3829046"/>
            <a:chOff x="2602525" y="317054"/>
            <a:chExt cx="4174283" cy="4762495"/>
          </a:xfrm>
        </p:grpSpPr>
        <p:sp>
          <p:nvSpPr>
            <p:cNvPr id="357" name="Google Shape;357;p32"/>
            <p:cNvSpPr/>
            <p:nvPr/>
          </p:nvSpPr>
          <p:spPr>
            <a:xfrm>
              <a:off x="3677747" y="776267"/>
              <a:ext cx="2670951" cy="3350306"/>
            </a:xfrm>
            <a:custGeom>
              <a:rect b="b" l="l" r="r" t="t"/>
              <a:pathLst>
                <a:path extrusionOk="0" h="3350306" w="2670951">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32"/>
            <p:cNvSpPr/>
            <p:nvPr/>
          </p:nvSpPr>
          <p:spPr>
            <a:xfrm>
              <a:off x="3662233" y="794118"/>
              <a:ext cx="2655076" cy="3335369"/>
            </a:xfrm>
            <a:custGeom>
              <a:rect b="b" l="l" r="r" t="t"/>
              <a:pathLst>
                <a:path extrusionOk="0" h="3335369" w="2655076">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32"/>
            <p:cNvSpPr/>
            <p:nvPr/>
          </p:nvSpPr>
          <p:spPr>
            <a:xfrm>
              <a:off x="3763407" y="1012375"/>
              <a:ext cx="1575095" cy="1000982"/>
            </a:xfrm>
            <a:custGeom>
              <a:rect b="b" l="l" r="r" t="t"/>
              <a:pathLst>
                <a:path extrusionOk="0" h="1000982" w="1575095">
                  <a:moveTo>
                    <a:pt x="1575095" y="1000982"/>
                  </a:moveTo>
                  <a:lnTo>
                    <a:pt x="0" y="90869"/>
                  </a:lnTo>
                  <a:lnTo>
                    <a:pt x="0" y="0"/>
                  </a:lnTo>
                  <a:lnTo>
                    <a:pt x="1575095" y="910114"/>
                  </a:lnTo>
                  <a:lnTo>
                    <a:pt x="1575095" y="1000982"/>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32"/>
            <p:cNvSpPr/>
            <p:nvPr/>
          </p:nvSpPr>
          <p:spPr>
            <a:xfrm>
              <a:off x="3763407" y="1170775"/>
              <a:ext cx="1493432" cy="908399"/>
            </a:xfrm>
            <a:custGeom>
              <a:rect b="b" l="l" r="r" t="t"/>
              <a:pathLst>
                <a:path extrusionOk="0" h="908399" w="1493432">
                  <a:moveTo>
                    <a:pt x="1493433" y="908399"/>
                  </a:moveTo>
                  <a:lnTo>
                    <a:pt x="0" y="45434"/>
                  </a:lnTo>
                  <a:lnTo>
                    <a:pt x="0" y="0"/>
                  </a:lnTo>
                  <a:lnTo>
                    <a:pt x="1493433" y="862965"/>
                  </a:lnTo>
                  <a:lnTo>
                    <a:pt x="1493433" y="90839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32"/>
            <p:cNvSpPr/>
            <p:nvPr/>
          </p:nvSpPr>
          <p:spPr>
            <a:xfrm>
              <a:off x="3763407" y="1252119"/>
              <a:ext cx="1319638" cy="808005"/>
            </a:xfrm>
            <a:custGeom>
              <a:rect b="b" l="l" r="r" t="t"/>
              <a:pathLst>
                <a:path extrusionOk="0" h="808005" w="1319638">
                  <a:moveTo>
                    <a:pt x="1319638" y="808006"/>
                  </a:moveTo>
                  <a:lnTo>
                    <a:pt x="0" y="45434"/>
                  </a:lnTo>
                  <a:lnTo>
                    <a:pt x="0" y="0"/>
                  </a:lnTo>
                  <a:lnTo>
                    <a:pt x="1319638" y="762572"/>
                  </a:lnTo>
                  <a:lnTo>
                    <a:pt x="1319638" y="808006"/>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32"/>
            <p:cNvSpPr/>
            <p:nvPr/>
          </p:nvSpPr>
          <p:spPr>
            <a:xfrm>
              <a:off x="3763407" y="1333558"/>
              <a:ext cx="1235786" cy="759428"/>
            </a:xfrm>
            <a:custGeom>
              <a:rect b="b" l="l" r="r" t="t"/>
              <a:pathLst>
                <a:path extrusionOk="0" h="759428" w="1235786">
                  <a:moveTo>
                    <a:pt x="1235787" y="759428"/>
                  </a:moveTo>
                  <a:lnTo>
                    <a:pt x="0" y="45434"/>
                  </a:lnTo>
                  <a:lnTo>
                    <a:pt x="0" y="0"/>
                  </a:lnTo>
                  <a:lnTo>
                    <a:pt x="1235787" y="713994"/>
                  </a:lnTo>
                  <a:lnTo>
                    <a:pt x="1235787" y="759428"/>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32"/>
            <p:cNvSpPr/>
            <p:nvPr/>
          </p:nvSpPr>
          <p:spPr>
            <a:xfrm>
              <a:off x="5632982" y="2768594"/>
              <a:ext cx="578775" cy="425291"/>
            </a:xfrm>
            <a:custGeom>
              <a:rect b="b" l="l" r="r" t="t"/>
              <a:pathLst>
                <a:path extrusionOk="0" h="425291" w="578775">
                  <a:moveTo>
                    <a:pt x="578775" y="425291"/>
                  </a:moveTo>
                  <a:lnTo>
                    <a:pt x="0" y="90869"/>
                  </a:lnTo>
                  <a:lnTo>
                    <a:pt x="0" y="0"/>
                  </a:lnTo>
                  <a:lnTo>
                    <a:pt x="578775" y="334328"/>
                  </a:lnTo>
                  <a:lnTo>
                    <a:pt x="578775" y="42529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2"/>
            <p:cNvSpPr/>
            <p:nvPr/>
          </p:nvSpPr>
          <p:spPr>
            <a:xfrm>
              <a:off x="5632982" y="2926995"/>
              <a:ext cx="548794" cy="362521"/>
            </a:xfrm>
            <a:custGeom>
              <a:rect b="b" l="l" r="r" t="t"/>
              <a:pathLst>
                <a:path extrusionOk="0" h="362521" w="548794">
                  <a:moveTo>
                    <a:pt x="548795" y="362521"/>
                  </a:moveTo>
                  <a:lnTo>
                    <a:pt x="0" y="45434"/>
                  </a:lnTo>
                  <a:lnTo>
                    <a:pt x="0" y="0"/>
                  </a:lnTo>
                  <a:lnTo>
                    <a:pt x="548795" y="317087"/>
                  </a:lnTo>
                  <a:lnTo>
                    <a:pt x="548795" y="36252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32"/>
            <p:cNvSpPr/>
            <p:nvPr/>
          </p:nvSpPr>
          <p:spPr>
            <a:xfrm>
              <a:off x="5632982" y="3008338"/>
              <a:ext cx="484930" cy="325659"/>
            </a:xfrm>
            <a:custGeom>
              <a:rect b="b" l="l" r="r" t="t"/>
              <a:pathLst>
                <a:path extrusionOk="0" h="325659" w="484930">
                  <a:moveTo>
                    <a:pt x="484930" y="325660"/>
                  </a:moveTo>
                  <a:lnTo>
                    <a:pt x="0" y="45434"/>
                  </a:lnTo>
                  <a:lnTo>
                    <a:pt x="0" y="0"/>
                  </a:lnTo>
                  <a:lnTo>
                    <a:pt x="484930" y="280226"/>
                  </a:lnTo>
                  <a:lnTo>
                    <a:pt x="484930" y="325660"/>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32"/>
            <p:cNvSpPr/>
            <p:nvPr/>
          </p:nvSpPr>
          <p:spPr>
            <a:xfrm>
              <a:off x="5632982" y="3089777"/>
              <a:ext cx="454092" cy="307752"/>
            </a:xfrm>
            <a:custGeom>
              <a:rect b="b" l="l" r="r" t="t"/>
              <a:pathLst>
                <a:path extrusionOk="0" h="307752" w="454092">
                  <a:moveTo>
                    <a:pt x="454093" y="307753"/>
                  </a:moveTo>
                  <a:lnTo>
                    <a:pt x="0" y="45434"/>
                  </a:lnTo>
                  <a:lnTo>
                    <a:pt x="0" y="0"/>
                  </a:lnTo>
                  <a:lnTo>
                    <a:pt x="454093" y="262319"/>
                  </a:lnTo>
                  <a:lnTo>
                    <a:pt x="454093" y="30775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32"/>
            <p:cNvSpPr/>
            <p:nvPr/>
          </p:nvSpPr>
          <p:spPr>
            <a:xfrm>
              <a:off x="3763407" y="1505008"/>
              <a:ext cx="1575095" cy="1000982"/>
            </a:xfrm>
            <a:custGeom>
              <a:rect b="b" l="l" r="r" t="t"/>
              <a:pathLst>
                <a:path extrusionOk="0" h="1000982" w="1575095">
                  <a:moveTo>
                    <a:pt x="1575095" y="1000982"/>
                  </a:moveTo>
                  <a:lnTo>
                    <a:pt x="0" y="90868"/>
                  </a:lnTo>
                  <a:lnTo>
                    <a:pt x="0" y="0"/>
                  </a:lnTo>
                  <a:lnTo>
                    <a:pt x="1575095" y="910114"/>
                  </a:lnTo>
                  <a:lnTo>
                    <a:pt x="1575095" y="1000982"/>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32"/>
            <p:cNvSpPr/>
            <p:nvPr/>
          </p:nvSpPr>
          <p:spPr>
            <a:xfrm>
              <a:off x="3763407" y="1663408"/>
              <a:ext cx="1493432" cy="908399"/>
            </a:xfrm>
            <a:custGeom>
              <a:rect b="b" l="l" r="r" t="t"/>
              <a:pathLst>
                <a:path extrusionOk="0" h="908399" w="1493432">
                  <a:moveTo>
                    <a:pt x="1493433" y="908399"/>
                  </a:moveTo>
                  <a:lnTo>
                    <a:pt x="0" y="45529"/>
                  </a:lnTo>
                  <a:lnTo>
                    <a:pt x="0" y="0"/>
                  </a:lnTo>
                  <a:lnTo>
                    <a:pt x="1493433" y="862965"/>
                  </a:lnTo>
                  <a:lnTo>
                    <a:pt x="1493433" y="90839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32"/>
            <p:cNvSpPr/>
            <p:nvPr/>
          </p:nvSpPr>
          <p:spPr>
            <a:xfrm>
              <a:off x="3763407" y="1744847"/>
              <a:ext cx="1319638" cy="807910"/>
            </a:xfrm>
            <a:custGeom>
              <a:rect b="b" l="l" r="r" t="t"/>
              <a:pathLst>
                <a:path extrusionOk="0" h="807910" w="1319638">
                  <a:moveTo>
                    <a:pt x="1319638" y="807911"/>
                  </a:moveTo>
                  <a:lnTo>
                    <a:pt x="0" y="45434"/>
                  </a:lnTo>
                  <a:lnTo>
                    <a:pt x="0" y="0"/>
                  </a:lnTo>
                  <a:lnTo>
                    <a:pt x="1319638" y="762476"/>
                  </a:lnTo>
                  <a:lnTo>
                    <a:pt x="1319638" y="80791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2"/>
            <p:cNvSpPr/>
            <p:nvPr/>
          </p:nvSpPr>
          <p:spPr>
            <a:xfrm>
              <a:off x="3763407" y="1826191"/>
              <a:ext cx="1235786" cy="759523"/>
            </a:xfrm>
            <a:custGeom>
              <a:rect b="b" l="l" r="r" t="t"/>
              <a:pathLst>
                <a:path extrusionOk="0" h="759523" w="1235786">
                  <a:moveTo>
                    <a:pt x="1235787" y="759523"/>
                  </a:moveTo>
                  <a:lnTo>
                    <a:pt x="0" y="45434"/>
                  </a:lnTo>
                  <a:lnTo>
                    <a:pt x="0" y="0"/>
                  </a:lnTo>
                  <a:lnTo>
                    <a:pt x="1235787" y="713994"/>
                  </a:lnTo>
                  <a:lnTo>
                    <a:pt x="1235787" y="75952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32"/>
            <p:cNvSpPr/>
            <p:nvPr/>
          </p:nvSpPr>
          <p:spPr>
            <a:xfrm>
              <a:off x="3763407" y="1997641"/>
              <a:ext cx="1575095" cy="1001077"/>
            </a:xfrm>
            <a:custGeom>
              <a:rect b="b" l="l" r="r" t="t"/>
              <a:pathLst>
                <a:path extrusionOk="0" h="1001077" w="1575095">
                  <a:moveTo>
                    <a:pt x="1575095" y="1001078"/>
                  </a:moveTo>
                  <a:lnTo>
                    <a:pt x="0" y="90964"/>
                  </a:lnTo>
                  <a:lnTo>
                    <a:pt x="0" y="0"/>
                  </a:lnTo>
                  <a:lnTo>
                    <a:pt x="1575095" y="910209"/>
                  </a:lnTo>
                  <a:lnTo>
                    <a:pt x="1575095" y="1001078"/>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32"/>
            <p:cNvSpPr/>
            <p:nvPr/>
          </p:nvSpPr>
          <p:spPr>
            <a:xfrm>
              <a:off x="3763407" y="2156137"/>
              <a:ext cx="1493432" cy="908399"/>
            </a:xfrm>
            <a:custGeom>
              <a:rect b="b" l="l" r="r" t="t"/>
              <a:pathLst>
                <a:path extrusionOk="0" h="908399" w="1493432">
                  <a:moveTo>
                    <a:pt x="1493433" y="908399"/>
                  </a:moveTo>
                  <a:lnTo>
                    <a:pt x="0" y="45434"/>
                  </a:lnTo>
                  <a:lnTo>
                    <a:pt x="0" y="0"/>
                  </a:lnTo>
                  <a:lnTo>
                    <a:pt x="1493433" y="862870"/>
                  </a:lnTo>
                  <a:lnTo>
                    <a:pt x="1493433" y="90839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32"/>
            <p:cNvSpPr/>
            <p:nvPr/>
          </p:nvSpPr>
          <p:spPr>
            <a:xfrm>
              <a:off x="3763407" y="2237480"/>
              <a:ext cx="1319638" cy="808005"/>
            </a:xfrm>
            <a:custGeom>
              <a:rect b="b" l="l" r="r" t="t"/>
              <a:pathLst>
                <a:path extrusionOk="0" h="808005" w="1319638">
                  <a:moveTo>
                    <a:pt x="1319638" y="808006"/>
                  </a:moveTo>
                  <a:lnTo>
                    <a:pt x="0" y="45434"/>
                  </a:lnTo>
                  <a:lnTo>
                    <a:pt x="0" y="0"/>
                  </a:lnTo>
                  <a:lnTo>
                    <a:pt x="1319638" y="762476"/>
                  </a:lnTo>
                  <a:lnTo>
                    <a:pt x="1319638" y="808006"/>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32"/>
            <p:cNvSpPr/>
            <p:nvPr/>
          </p:nvSpPr>
          <p:spPr>
            <a:xfrm>
              <a:off x="3763407" y="2318824"/>
              <a:ext cx="1235786" cy="759523"/>
            </a:xfrm>
            <a:custGeom>
              <a:rect b="b" l="l" r="r" t="t"/>
              <a:pathLst>
                <a:path extrusionOk="0" h="759523" w="1235786">
                  <a:moveTo>
                    <a:pt x="1235787" y="759523"/>
                  </a:moveTo>
                  <a:lnTo>
                    <a:pt x="0" y="45529"/>
                  </a:lnTo>
                  <a:lnTo>
                    <a:pt x="0" y="0"/>
                  </a:lnTo>
                  <a:lnTo>
                    <a:pt x="1235787" y="714089"/>
                  </a:lnTo>
                  <a:lnTo>
                    <a:pt x="1235787" y="75952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32"/>
            <p:cNvSpPr/>
            <p:nvPr/>
          </p:nvSpPr>
          <p:spPr>
            <a:xfrm>
              <a:off x="3763407" y="2490369"/>
              <a:ext cx="1575095" cy="1000982"/>
            </a:xfrm>
            <a:custGeom>
              <a:rect b="b" l="l" r="r" t="t"/>
              <a:pathLst>
                <a:path extrusionOk="0" h="1000982" w="1575095">
                  <a:moveTo>
                    <a:pt x="1575095" y="1000982"/>
                  </a:moveTo>
                  <a:lnTo>
                    <a:pt x="0" y="90869"/>
                  </a:lnTo>
                  <a:lnTo>
                    <a:pt x="0" y="0"/>
                  </a:lnTo>
                  <a:lnTo>
                    <a:pt x="1575095" y="910114"/>
                  </a:lnTo>
                  <a:lnTo>
                    <a:pt x="1575095" y="1000982"/>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32"/>
            <p:cNvSpPr/>
            <p:nvPr/>
          </p:nvSpPr>
          <p:spPr>
            <a:xfrm>
              <a:off x="3763407" y="2648770"/>
              <a:ext cx="1493528" cy="887920"/>
            </a:xfrm>
            <a:custGeom>
              <a:rect b="b" l="l" r="r" t="t"/>
              <a:pathLst>
                <a:path extrusionOk="0" h="887920" w="1493528">
                  <a:moveTo>
                    <a:pt x="1493528" y="862965"/>
                  </a:moveTo>
                  <a:lnTo>
                    <a:pt x="1493528" y="887920"/>
                  </a:lnTo>
                  <a:lnTo>
                    <a:pt x="0" y="24955"/>
                  </a:lnTo>
                  <a:lnTo>
                    <a:pt x="0" y="0"/>
                  </a:lnTo>
                  <a:lnTo>
                    <a:pt x="1493528" y="862965"/>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32"/>
            <p:cNvSpPr/>
            <p:nvPr/>
          </p:nvSpPr>
          <p:spPr>
            <a:xfrm>
              <a:off x="5633267" y="2100963"/>
              <a:ext cx="578489" cy="901329"/>
            </a:xfrm>
            <a:custGeom>
              <a:rect b="b" l="l" r="r" t="t"/>
              <a:pathLst>
                <a:path extrusionOk="0" h="901329" w="578489">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32"/>
            <p:cNvSpPr/>
            <p:nvPr/>
          </p:nvSpPr>
          <p:spPr>
            <a:xfrm>
              <a:off x="3680697" y="317054"/>
              <a:ext cx="2667830" cy="1909376"/>
            </a:xfrm>
            <a:custGeom>
              <a:rect b="b" l="l" r="r" t="t"/>
              <a:pathLst>
                <a:path extrusionOk="0" h="1909376" w="266783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32"/>
            <p:cNvSpPr/>
            <p:nvPr/>
          </p:nvSpPr>
          <p:spPr>
            <a:xfrm>
              <a:off x="3662233" y="334831"/>
              <a:ext cx="2655171" cy="1893451"/>
            </a:xfrm>
            <a:custGeom>
              <a:rect b="b" l="l" r="r" t="t"/>
              <a:pathLst>
                <a:path extrusionOk="0" h="1893451" w="2655171">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32"/>
            <p:cNvSpPr/>
            <p:nvPr/>
          </p:nvSpPr>
          <p:spPr>
            <a:xfrm>
              <a:off x="3763692" y="506668"/>
              <a:ext cx="2448064" cy="1546988"/>
            </a:xfrm>
            <a:custGeom>
              <a:rect b="b" l="l" r="r" t="t"/>
              <a:pathLst>
                <a:path extrusionOk="0" h="1546988" w="2448064">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32"/>
            <p:cNvSpPr/>
            <p:nvPr/>
          </p:nvSpPr>
          <p:spPr>
            <a:xfrm>
              <a:off x="6042246" y="1815046"/>
              <a:ext cx="173984" cy="241344"/>
            </a:xfrm>
            <a:custGeom>
              <a:rect b="b" l="l" r="r" t="t"/>
              <a:pathLst>
                <a:path extrusionOk="0" h="241344" w="173984">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32"/>
            <p:cNvSpPr/>
            <p:nvPr/>
          </p:nvSpPr>
          <p:spPr>
            <a:xfrm>
              <a:off x="3824606" y="578160"/>
              <a:ext cx="40165" cy="72472"/>
            </a:xfrm>
            <a:custGeom>
              <a:rect b="b" l="l" r="r" t="t"/>
              <a:pathLst>
                <a:path extrusionOk="0" h="72472" w="40165">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32"/>
            <p:cNvSpPr/>
            <p:nvPr/>
          </p:nvSpPr>
          <p:spPr>
            <a:xfrm>
              <a:off x="3871213" y="621212"/>
              <a:ext cx="35348" cy="54941"/>
            </a:xfrm>
            <a:custGeom>
              <a:rect b="b" l="l" r="r" t="t"/>
              <a:pathLst>
                <a:path extrusionOk="0" h="54941" w="35348">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32"/>
            <p:cNvSpPr/>
            <p:nvPr/>
          </p:nvSpPr>
          <p:spPr>
            <a:xfrm>
              <a:off x="3913502" y="644554"/>
              <a:ext cx="33883" cy="60925"/>
            </a:xfrm>
            <a:custGeom>
              <a:rect b="b" l="l" r="r" t="t"/>
              <a:pathLst>
                <a:path extrusionOk="0" h="60925" w="33883">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32"/>
            <p:cNvSpPr/>
            <p:nvPr/>
          </p:nvSpPr>
          <p:spPr>
            <a:xfrm>
              <a:off x="3956522" y="663093"/>
              <a:ext cx="19892" cy="51720"/>
            </a:xfrm>
            <a:custGeom>
              <a:rect b="b" l="l" r="r" t="t"/>
              <a:pathLst>
                <a:path extrusionOk="0" h="51720" w="19892">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32"/>
            <p:cNvSpPr/>
            <p:nvPr/>
          </p:nvSpPr>
          <p:spPr>
            <a:xfrm>
              <a:off x="3980286" y="683824"/>
              <a:ext cx="34675" cy="54516"/>
            </a:xfrm>
            <a:custGeom>
              <a:rect b="b" l="l" r="r" t="t"/>
              <a:pathLst>
                <a:path extrusionOk="0" h="54516" w="34675">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32"/>
            <p:cNvSpPr/>
            <p:nvPr/>
          </p:nvSpPr>
          <p:spPr>
            <a:xfrm>
              <a:off x="4022575" y="681666"/>
              <a:ext cx="32718" cy="85915"/>
            </a:xfrm>
            <a:custGeom>
              <a:rect b="b" l="l" r="r" t="t"/>
              <a:pathLst>
                <a:path extrusionOk="0" h="85915" w="32718">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32"/>
            <p:cNvSpPr/>
            <p:nvPr/>
          </p:nvSpPr>
          <p:spPr>
            <a:xfrm>
              <a:off x="4065860" y="766513"/>
              <a:ext cx="8800" cy="10615"/>
            </a:xfrm>
            <a:custGeom>
              <a:rect b="b" l="l" r="r" t="t"/>
              <a:pathLst>
                <a:path extrusionOk="0" h="10615" w="880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2"/>
            <p:cNvSpPr/>
            <p:nvPr/>
          </p:nvSpPr>
          <p:spPr>
            <a:xfrm>
              <a:off x="4086317" y="778377"/>
              <a:ext cx="8807" cy="10445"/>
            </a:xfrm>
            <a:custGeom>
              <a:rect b="b" l="l" r="r" t="t"/>
              <a:pathLst>
                <a:path extrusionOk="0" h="10445" w="8807">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32"/>
            <p:cNvSpPr/>
            <p:nvPr/>
          </p:nvSpPr>
          <p:spPr>
            <a:xfrm>
              <a:off x="4106781" y="790188"/>
              <a:ext cx="8804" cy="10445"/>
            </a:xfrm>
            <a:custGeom>
              <a:rect b="b" l="l" r="r" t="t"/>
              <a:pathLst>
                <a:path extrusionOk="0" h="10445" w="8804">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32"/>
            <p:cNvSpPr/>
            <p:nvPr/>
          </p:nvSpPr>
          <p:spPr>
            <a:xfrm>
              <a:off x="6091738" y="1886219"/>
              <a:ext cx="73770" cy="113063"/>
            </a:xfrm>
            <a:custGeom>
              <a:rect b="b" l="l" r="r" t="t"/>
              <a:pathLst>
                <a:path extrusionOk="0" h="113063" w="7377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32"/>
            <p:cNvSpPr/>
            <p:nvPr/>
          </p:nvSpPr>
          <p:spPr>
            <a:xfrm>
              <a:off x="5099606" y="2084115"/>
              <a:ext cx="833576" cy="1053763"/>
            </a:xfrm>
            <a:custGeom>
              <a:rect b="b" l="l" r="r" t="t"/>
              <a:pathLst>
                <a:path extrusionOk="0" h="1053763" w="833576">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32"/>
            <p:cNvSpPr/>
            <p:nvPr/>
          </p:nvSpPr>
          <p:spPr>
            <a:xfrm>
              <a:off x="4974070" y="2163744"/>
              <a:ext cx="820424" cy="1006964"/>
            </a:xfrm>
            <a:custGeom>
              <a:rect b="b" l="l" r="r" t="t"/>
              <a:pathLst>
                <a:path extrusionOk="0" h="1006964" w="820424">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32"/>
            <p:cNvSpPr/>
            <p:nvPr/>
          </p:nvSpPr>
          <p:spPr>
            <a:xfrm>
              <a:off x="5034477" y="2242227"/>
              <a:ext cx="618491" cy="852150"/>
            </a:xfrm>
            <a:custGeom>
              <a:rect b="b" l="l" r="r" t="t"/>
              <a:pathLst>
                <a:path extrusionOk="0" h="852150" w="618491">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32"/>
            <p:cNvSpPr/>
            <p:nvPr/>
          </p:nvSpPr>
          <p:spPr>
            <a:xfrm>
              <a:off x="5108865" y="2242623"/>
              <a:ext cx="621582" cy="807149"/>
            </a:xfrm>
            <a:custGeom>
              <a:rect b="b" l="l" r="r" t="t"/>
              <a:pathLst>
                <a:path extrusionOk="0" h="807149" w="621582">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32"/>
            <p:cNvSpPr/>
            <p:nvPr/>
          </p:nvSpPr>
          <p:spPr>
            <a:xfrm>
              <a:off x="5831808" y="2838412"/>
              <a:ext cx="311135" cy="259746"/>
            </a:xfrm>
            <a:custGeom>
              <a:rect b="b" l="l" r="r" t="t"/>
              <a:pathLst>
                <a:path extrusionOk="0" h="259746" w="311135">
                  <a:moveTo>
                    <a:pt x="0" y="0"/>
                  </a:moveTo>
                  <a:lnTo>
                    <a:pt x="311136" y="179546"/>
                  </a:lnTo>
                  <a:lnTo>
                    <a:pt x="311136" y="259747"/>
                  </a:lnTo>
                  <a:lnTo>
                    <a:pt x="0" y="80201"/>
                  </a:lnTo>
                  <a:lnTo>
                    <a:pt x="0" y="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32"/>
            <p:cNvSpPr/>
            <p:nvPr/>
          </p:nvSpPr>
          <p:spPr>
            <a:xfrm>
              <a:off x="5831808" y="2798312"/>
              <a:ext cx="380520" cy="219646"/>
            </a:xfrm>
            <a:custGeom>
              <a:rect b="b" l="l" r="r" t="t"/>
              <a:pathLst>
                <a:path extrusionOk="0" h="219646" w="380520">
                  <a:moveTo>
                    <a:pt x="69384" y="0"/>
                  </a:moveTo>
                  <a:lnTo>
                    <a:pt x="380520" y="179546"/>
                  </a:lnTo>
                  <a:lnTo>
                    <a:pt x="311136" y="219646"/>
                  </a:lnTo>
                  <a:lnTo>
                    <a:pt x="0" y="40100"/>
                  </a:lnTo>
                  <a:lnTo>
                    <a:pt x="69384" y="0"/>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2"/>
            <p:cNvSpPr/>
            <p:nvPr/>
          </p:nvSpPr>
          <p:spPr>
            <a:xfrm>
              <a:off x="6056214" y="2910510"/>
              <a:ext cx="696628" cy="514166"/>
            </a:xfrm>
            <a:custGeom>
              <a:rect b="b" l="l" r="r" t="t"/>
              <a:pathLst>
                <a:path extrusionOk="0" h="514166" w="696628">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32"/>
            <p:cNvSpPr/>
            <p:nvPr/>
          </p:nvSpPr>
          <p:spPr>
            <a:xfrm>
              <a:off x="6620145" y="3238764"/>
              <a:ext cx="156663" cy="192193"/>
            </a:xfrm>
            <a:custGeom>
              <a:rect b="b" l="l" r="r" t="t"/>
              <a:pathLst>
                <a:path extrusionOk="0" h="192193" w="156663">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32"/>
            <p:cNvSpPr/>
            <p:nvPr/>
          </p:nvSpPr>
          <p:spPr>
            <a:xfrm>
              <a:off x="6620145" y="3238764"/>
              <a:ext cx="156663" cy="192193"/>
            </a:xfrm>
            <a:custGeom>
              <a:rect b="b" l="l" r="r" t="t"/>
              <a:pathLst>
                <a:path extrusionOk="0" h="192193" w="156663">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2"/>
            <p:cNvSpPr/>
            <p:nvPr/>
          </p:nvSpPr>
          <p:spPr>
            <a:xfrm>
              <a:off x="3797207" y="2991392"/>
              <a:ext cx="2353338" cy="1403876"/>
            </a:xfrm>
            <a:custGeom>
              <a:rect b="b" l="l" r="r" t="t"/>
              <a:pathLst>
                <a:path extrusionOk="0" h="1403876" w="2353338">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2"/>
            <p:cNvSpPr/>
            <p:nvPr/>
          </p:nvSpPr>
          <p:spPr>
            <a:xfrm>
              <a:off x="2602525" y="4569200"/>
              <a:ext cx="891148" cy="510349"/>
            </a:xfrm>
            <a:custGeom>
              <a:rect b="b" l="l" r="r" t="t"/>
              <a:pathLst>
                <a:path extrusionOk="0" h="510349" w="891148">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2"/>
            <p:cNvSpPr/>
            <p:nvPr/>
          </p:nvSpPr>
          <p:spPr>
            <a:xfrm>
              <a:off x="2671243" y="4325932"/>
              <a:ext cx="591243" cy="341661"/>
            </a:xfrm>
            <a:custGeom>
              <a:rect b="b" l="l" r="r" t="t"/>
              <a:pathLst>
                <a:path extrusionOk="0" h="341661" w="591243">
                  <a:moveTo>
                    <a:pt x="295622" y="341662"/>
                  </a:moveTo>
                  <a:lnTo>
                    <a:pt x="0" y="170783"/>
                  </a:lnTo>
                  <a:lnTo>
                    <a:pt x="295622" y="0"/>
                  </a:lnTo>
                  <a:lnTo>
                    <a:pt x="591244" y="170783"/>
                  </a:lnTo>
                  <a:lnTo>
                    <a:pt x="295622" y="341662"/>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2"/>
            <p:cNvSpPr/>
            <p:nvPr/>
          </p:nvSpPr>
          <p:spPr>
            <a:xfrm>
              <a:off x="2671243" y="4496715"/>
              <a:ext cx="295621" cy="512444"/>
            </a:xfrm>
            <a:custGeom>
              <a:rect b="b" l="l" r="r" t="t"/>
              <a:pathLst>
                <a:path extrusionOk="0" h="512444" w="295621">
                  <a:moveTo>
                    <a:pt x="295622" y="512445"/>
                  </a:moveTo>
                  <a:lnTo>
                    <a:pt x="0" y="341662"/>
                  </a:lnTo>
                  <a:lnTo>
                    <a:pt x="0" y="0"/>
                  </a:lnTo>
                  <a:lnTo>
                    <a:pt x="295622" y="170879"/>
                  </a:lnTo>
                  <a:lnTo>
                    <a:pt x="295622" y="512445"/>
                  </a:lnTo>
                  <a:close/>
                </a:path>
              </a:pathLst>
            </a:custGeom>
            <a:solidFill>
              <a:srgbClr val="B1B6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32"/>
            <p:cNvSpPr/>
            <p:nvPr/>
          </p:nvSpPr>
          <p:spPr>
            <a:xfrm>
              <a:off x="2966865" y="4496715"/>
              <a:ext cx="295621" cy="512444"/>
            </a:xfrm>
            <a:custGeom>
              <a:rect b="b" l="l" r="r" t="t"/>
              <a:pathLst>
                <a:path extrusionOk="0" h="512444" w="295621">
                  <a:moveTo>
                    <a:pt x="295622" y="341662"/>
                  </a:moveTo>
                  <a:lnTo>
                    <a:pt x="0" y="512445"/>
                  </a:lnTo>
                  <a:lnTo>
                    <a:pt x="0" y="170879"/>
                  </a:lnTo>
                  <a:lnTo>
                    <a:pt x="295622" y="0"/>
                  </a:lnTo>
                  <a:lnTo>
                    <a:pt x="295622" y="341662"/>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32"/>
            <p:cNvSpPr/>
            <p:nvPr/>
          </p:nvSpPr>
          <p:spPr>
            <a:xfrm>
              <a:off x="3352925" y="4700698"/>
              <a:ext cx="220640" cy="124389"/>
            </a:xfrm>
            <a:custGeom>
              <a:rect b="b" l="l" r="r" t="t"/>
              <a:pathLst>
                <a:path extrusionOk="0" h="124389" w="22064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32"/>
            <p:cNvSpPr/>
            <p:nvPr/>
          </p:nvSpPr>
          <p:spPr>
            <a:xfrm>
              <a:off x="3356617" y="4721600"/>
              <a:ext cx="217074" cy="103773"/>
            </a:xfrm>
            <a:custGeom>
              <a:rect b="b" l="l" r="r" t="t"/>
              <a:pathLst>
                <a:path extrusionOk="0" h="103773" w="217074">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32"/>
            <p:cNvSpPr/>
            <p:nvPr/>
          </p:nvSpPr>
          <p:spPr>
            <a:xfrm>
              <a:off x="3173533" y="4605067"/>
              <a:ext cx="220687" cy="124551"/>
            </a:xfrm>
            <a:custGeom>
              <a:rect b="b" l="l" r="r" t="t"/>
              <a:pathLst>
                <a:path extrusionOk="0" h="124551" w="220687">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32"/>
            <p:cNvSpPr/>
            <p:nvPr/>
          </p:nvSpPr>
          <p:spPr>
            <a:xfrm>
              <a:off x="3177588" y="4625969"/>
              <a:ext cx="217074" cy="103649"/>
            </a:xfrm>
            <a:custGeom>
              <a:rect b="b" l="l" r="r" t="t"/>
              <a:pathLst>
                <a:path extrusionOk="0" h="103649" w="217074">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32"/>
            <p:cNvSpPr/>
            <p:nvPr/>
          </p:nvSpPr>
          <p:spPr>
            <a:xfrm>
              <a:off x="2766014" y="4132721"/>
              <a:ext cx="711887" cy="612953"/>
            </a:xfrm>
            <a:custGeom>
              <a:rect b="b" l="l" r="r" t="t"/>
              <a:pathLst>
                <a:path extrusionOk="0" h="612953" w="711887">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32"/>
            <p:cNvSpPr/>
            <p:nvPr/>
          </p:nvSpPr>
          <p:spPr>
            <a:xfrm>
              <a:off x="2706078" y="4012750"/>
              <a:ext cx="153426" cy="268033"/>
            </a:xfrm>
            <a:custGeom>
              <a:rect b="b" l="l" r="r" t="t"/>
              <a:pathLst>
                <a:path extrusionOk="0" h="268033" w="153426">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32"/>
            <p:cNvSpPr/>
            <p:nvPr/>
          </p:nvSpPr>
          <p:spPr>
            <a:xfrm>
              <a:off x="2694181" y="3854621"/>
              <a:ext cx="102411" cy="197244"/>
            </a:xfrm>
            <a:custGeom>
              <a:rect b="b" l="l" r="r" t="t"/>
              <a:pathLst>
                <a:path extrusionOk="0" h="197244" w="102411">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32"/>
            <p:cNvSpPr/>
            <p:nvPr/>
          </p:nvSpPr>
          <p:spPr>
            <a:xfrm>
              <a:off x="2799755" y="3593223"/>
              <a:ext cx="234442" cy="375527"/>
            </a:xfrm>
            <a:custGeom>
              <a:rect b="b" l="l" r="r" t="t"/>
              <a:pathLst>
                <a:path extrusionOk="0" h="375527" w="234442">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4" name="Google Shape;414;p32"/>
            <p:cNvGrpSpPr/>
            <p:nvPr/>
          </p:nvGrpSpPr>
          <p:grpSpPr>
            <a:xfrm>
              <a:off x="2941619" y="3895613"/>
              <a:ext cx="483621" cy="510995"/>
              <a:chOff x="4345944" y="4626313"/>
              <a:chExt cx="483621" cy="510995"/>
            </a:xfrm>
          </p:grpSpPr>
          <p:grpSp>
            <p:nvGrpSpPr>
              <p:cNvPr id="415" name="Google Shape;415;p32"/>
              <p:cNvGrpSpPr/>
              <p:nvPr/>
            </p:nvGrpSpPr>
            <p:grpSpPr>
              <a:xfrm>
                <a:off x="4345944" y="4852987"/>
                <a:ext cx="474200" cy="284321"/>
                <a:chOff x="4345944" y="4852987"/>
                <a:chExt cx="474200" cy="284321"/>
              </a:xfrm>
            </p:grpSpPr>
            <p:sp>
              <p:nvSpPr>
                <p:cNvPr id="416" name="Google Shape;416;p32"/>
                <p:cNvSpPr/>
                <p:nvPr/>
              </p:nvSpPr>
              <p:spPr>
                <a:xfrm>
                  <a:off x="4346061" y="4969668"/>
                  <a:ext cx="474083" cy="167618"/>
                </a:xfrm>
                <a:custGeom>
                  <a:rect b="b" l="l" r="r" t="t"/>
                  <a:pathLst>
                    <a:path extrusionOk="0" h="167618" w="474083">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32"/>
                <p:cNvSpPr/>
                <p:nvPr/>
              </p:nvSpPr>
              <p:spPr>
                <a:xfrm>
                  <a:off x="4619603" y="5013483"/>
                  <a:ext cx="200539" cy="123825"/>
                </a:xfrm>
                <a:custGeom>
                  <a:rect b="b" l="l" r="r" t="t"/>
                  <a:pathLst>
                    <a:path extrusionOk="0" h="123825" w="200539">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32"/>
                <p:cNvSpPr/>
                <p:nvPr/>
              </p:nvSpPr>
              <p:spPr>
                <a:xfrm>
                  <a:off x="4345944" y="4852987"/>
                  <a:ext cx="474198" cy="274003"/>
                </a:xfrm>
                <a:custGeom>
                  <a:rect b="b" l="l" r="r" t="t"/>
                  <a:pathLst>
                    <a:path extrusionOk="0" h="274003" w="474198">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9" name="Google Shape;419;p32"/>
                <p:cNvGrpSpPr/>
                <p:nvPr/>
              </p:nvGrpSpPr>
              <p:grpSpPr>
                <a:xfrm>
                  <a:off x="4457040" y="4985575"/>
                  <a:ext cx="133724" cy="77247"/>
                  <a:chOff x="4457040" y="4985575"/>
                  <a:chExt cx="133724" cy="77247"/>
                </a:xfrm>
              </p:grpSpPr>
              <p:sp>
                <p:nvSpPr>
                  <p:cNvPr id="420" name="Google Shape;420;p32"/>
                  <p:cNvSpPr/>
                  <p:nvPr/>
                </p:nvSpPr>
                <p:spPr>
                  <a:xfrm>
                    <a:off x="4457040" y="4985575"/>
                    <a:ext cx="133724" cy="77247"/>
                  </a:xfrm>
                  <a:custGeom>
                    <a:rect b="b" l="l" r="r" t="t"/>
                    <a:pathLst>
                      <a:path extrusionOk="0" h="77247" w="133724">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32"/>
                  <p:cNvSpPr/>
                  <p:nvPr/>
                </p:nvSpPr>
                <p:spPr>
                  <a:xfrm>
                    <a:off x="4458372" y="4987099"/>
                    <a:ext cx="131154" cy="75723"/>
                  </a:xfrm>
                  <a:custGeom>
                    <a:rect b="b" l="l" r="r" t="t"/>
                    <a:pathLst>
                      <a:path extrusionOk="0" h="75723" w="131154">
                        <a:moveTo>
                          <a:pt x="0" y="26861"/>
                        </a:moveTo>
                        <a:lnTo>
                          <a:pt x="84613" y="75724"/>
                        </a:lnTo>
                        <a:lnTo>
                          <a:pt x="131155" y="48863"/>
                        </a:lnTo>
                        <a:lnTo>
                          <a:pt x="46447" y="0"/>
                        </a:lnTo>
                        <a:lnTo>
                          <a:pt x="0" y="26861"/>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2" name="Google Shape;422;p32"/>
                <p:cNvSpPr/>
                <p:nvPr/>
              </p:nvSpPr>
              <p:spPr>
                <a:xfrm>
                  <a:off x="4747605" y="5011693"/>
                  <a:ext cx="29363" cy="16916"/>
                </a:xfrm>
                <a:custGeom>
                  <a:rect b="b" l="l" r="r" t="t"/>
                  <a:pathLst>
                    <a:path extrusionOk="0" h="16916" w="29363">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32"/>
                <p:cNvSpPr/>
                <p:nvPr/>
              </p:nvSpPr>
              <p:spPr>
                <a:xfrm>
                  <a:off x="4730414" y="5001691"/>
                  <a:ext cx="29303" cy="16916"/>
                </a:xfrm>
                <a:custGeom>
                  <a:rect b="b" l="l" r="r" t="t"/>
                  <a:pathLst>
                    <a:path extrusionOk="0" h="16916" w="29303">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32"/>
                <p:cNvSpPr/>
                <p:nvPr/>
              </p:nvSpPr>
              <p:spPr>
                <a:xfrm>
                  <a:off x="4713055" y="4991690"/>
                  <a:ext cx="29363" cy="16916"/>
                </a:xfrm>
                <a:custGeom>
                  <a:rect b="b" l="l" r="r" t="t"/>
                  <a:pathLst>
                    <a:path extrusionOk="0" h="16916" w="29363">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32"/>
                <p:cNvSpPr/>
                <p:nvPr/>
              </p:nvSpPr>
              <p:spPr>
                <a:xfrm>
                  <a:off x="4695787" y="4981117"/>
                  <a:ext cx="29345" cy="17487"/>
                </a:xfrm>
                <a:custGeom>
                  <a:rect b="b" l="l" r="r" t="t"/>
                  <a:pathLst>
                    <a:path extrusionOk="0" h="17487" w="29345">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32"/>
                <p:cNvSpPr/>
                <p:nvPr/>
              </p:nvSpPr>
              <p:spPr>
                <a:xfrm>
                  <a:off x="4678497" y="4971592"/>
                  <a:ext cx="29372" cy="17487"/>
                </a:xfrm>
                <a:custGeom>
                  <a:rect b="b" l="l" r="r" t="t"/>
                  <a:pathLst>
                    <a:path extrusionOk="0" h="17487" w="29372">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32"/>
                <p:cNvSpPr/>
                <p:nvPr/>
              </p:nvSpPr>
              <p:spPr>
                <a:xfrm>
                  <a:off x="4661184" y="4961591"/>
                  <a:ext cx="29363" cy="17011"/>
                </a:xfrm>
                <a:custGeom>
                  <a:rect b="b" l="l" r="r" t="t"/>
                  <a:pathLst>
                    <a:path extrusionOk="0" h="17011" w="29363">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32"/>
                <p:cNvSpPr/>
                <p:nvPr/>
              </p:nvSpPr>
              <p:spPr>
                <a:xfrm>
                  <a:off x="4643896" y="4951685"/>
                  <a:ext cx="29270" cy="17011"/>
                </a:xfrm>
                <a:custGeom>
                  <a:rect b="b" l="l" r="r" t="t"/>
                  <a:pathLst>
                    <a:path extrusionOk="0" h="17011" w="2927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32"/>
                <p:cNvSpPr/>
                <p:nvPr/>
              </p:nvSpPr>
              <p:spPr>
                <a:xfrm>
                  <a:off x="4626634" y="4941779"/>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32"/>
                <p:cNvSpPr/>
                <p:nvPr/>
              </p:nvSpPr>
              <p:spPr>
                <a:xfrm>
                  <a:off x="4609300" y="4931587"/>
                  <a:ext cx="29374" cy="17106"/>
                </a:xfrm>
                <a:custGeom>
                  <a:rect b="b" l="l" r="r" t="t"/>
                  <a:pathLst>
                    <a:path extrusionOk="0" h="17106" w="29374">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32"/>
                <p:cNvSpPr/>
                <p:nvPr/>
              </p:nvSpPr>
              <p:spPr>
                <a:xfrm>
                  <a:off x="4592048" y="4921776"/>
                  <a:ext cx="29341" cy="16916"/>
                </a:xfrm>
                <a:custGeom>
                  <a:rect b="b" l="l" r="r" t="t"/>
                  <a:pathLst>
                    <a:path extrusionOk="0" h="16916" w="29341">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32"/>
                <p:cNvSpPr/>
                <p:nvPr/>
              </p:nvSpPr>
              <p:spPr>
                <a:xfrm>
                  <a:off x="4574762" y="4911775"/>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32"/>
                <p:cNvSpPr/>
                <p:nvPr/>
              </p:nvSpPr>
              <p:spPr>
                <a:xfrm>
                  <a:off x="4557452" y="4901679"/>
                  <a:ext cx="29387" cy="16983"/>
                </a:xfrm>
                <a:custGeom>
                  <a:rect b="b" l="l" r="r" t="t"/>
                  <a:pathLst>
                    <a:path extrusionOk="0" h="16983" w="29387">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32"/>
                <p:cNvSpPr/>
                <p:nvPr/>
              </p:nvSpPr>
              <p:spPr>
                <a:xfrm>
                  <a:off x="4540118" y="4891677"/>
                  <a:ext cx="29458" cy="17011"/>
                </a:xfrm>
                <a:custGeom>
                  <a:rect b="b" l="l" r="r" t="t"/>
                  <a:pathLst>
                    <a:path extrusionOk="0" h="17011" w="29458">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32"/>
                <p:cNvSpPr/>
                <p:nvPr/>
              </p:nvSpPr>
              <p:spPr>
                <a:xfrm>
                  <a:off x="4514573" y="4876818"/>
                  <a:ext cx="37680" cy="21809"/>
                </a:xfrm>
                <a:custGeom>
                  <a:rect b="b" l="l" r="r" t="t"/>
                  <a:pathLst>
                    <a:path extrusionOk="0" h="21809" w="3768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32"/>
                <p:cNvSpPr/>
                <p:nvPr/>
              </p:nvSpPr>
              <p:spPr>
                <a:xfrm>
                  <a:off x="4705251" y="5006549"/>
                  <a:ext cx="29363" cy="16916"/>
                </a:xfrm>
                <a:custGeom>
                  <a:rect b="b" l="l" r="r" t="t"/>
                  <a:pathLst>
                    <a:path extrusionOk="0" h="16916" w="29363">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2"/>
                <p:cNvSpPr/>
                <p:nvPr/>
              </p:nvSpPr>
              <p:spPr>
                <a:xfrm>
                  <a:off x="4687929" y="4996548"/>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32"/>
                <p:cNvSpPr/>
                <p:nvPr/>
              </p:nvSpPr>
              <p:spPr>
                <a:xfrm>
                  <a:off x="4670606" y="4986547"/>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32"/>
                <p:cNvSpPr/>
                <p:nvPr/>
              </p:nvSpPr>
              <p:spPr>
                <a:xfrm>
                  <a:off x="4653308" y="4976545"/>
                  <a:ext cx="29434" cy="16916"/>
                </a:xfrm>
                <a:custGeom>
                  <a:rect b="b" l="l" r="r" t="t"/>
                  <a:pathLst>
                    <a:path extrusionOk="0" h="16916" w="29434">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32"/>
                <p:cNvSpPr/>
                <p:nvPr/>
              </p:nvSpPr>
              <p:spPr>
                <a:xfrm>
                  <a:off x="4636115" y="4966449"/>
                  <a:ext cx="29341" cy="17047"/>
                </a:xfrm>
                <a:custGeom>
                  <a:rect b="b" l="l" r="r" t="t"/>
                  <a:pathLst>
                    <a:path extrusionOk="0" h="17047" w="29341">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32"/>
                <p:cNvSpPr/>
                <p:nvPr/>
              </p:nvSpPr>
              <p:spPr>
                <a:xfrm>
                  <a:off x="4618793" y="4956352"/>
                  <a:ext cx="29341" cy="17106"/>
                </a:xfrm>
                <a:custGeom>
                  <a:rect b="b" l="l" r="r" t="t"/>
                  <a:pathLst>
                    <a:path extrusionOk="0" h="17106" w="29341">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32"/>
                <p:cNvSpPr/>
                <p:nvPr/>
              </p:nvSpPr>
              <p:spPr>
                <a:xfrm>
                  <a:off x="4601470" y="4946446"/>
                  <a:ext cx="29341" cy="17011"/>
                </a:xfrm>
                <a:custGeom>
                  <a:rect b="b" l="l" r="r" t="t"/>
                  <a:pathLst>
                    <a:path extrusionOk="0" h="17011" w="29341">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32"/>
                <p:cNvSpPr/>
                <p:nvPr/>
              </p:nvSpPr>
              <p:spPr>
                <a:xfrm>
                  <a:off x="4584137" y="4936445"/>
                  <a:ext cx="29291" cy="17011"/>
                </a:xfrm>
                <a:custGeom>
                  <a:rect b="b" l="l" r="r" t="t"/>
                  <a:pathLst>
                    <a:path extrusionOk="0" h="17011" w="29291">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32"/>
                <p:cNvSpPr/>
                <p:nvPr/>
              </p:nvSpPr>
              <p:spPr>
                <a:xfrm>
                  <a:off x="4566835" y="4926444"/>
                  <a:ext cx="29390" cy="17011"/>
                </a:xfrm>
                <a:custGeom>
                  <a:rect b="b" l="l" r="r" t="t"/>
                  <a:pathLst>
                    <a:path extrusionOk="0" h="17011" w="2939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32"/>
                <p:cNvSpPr/>
                <p:nvPr/>
              </p:nvSpPr>
              <p:spPr>
                <a:xfrm>
                  <a:off x="4549576" y="4916443"/>
                  <a:ext cx="29326" cy="17011"/>
                </a:xfrm>
                <a:custGeom>
                  <a:rect b="b" l="l" r="r" t="t"/>
                  <a:pathLst>
                    <a:path extrusionOk="0" h="17011" w="29326">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32"/>
                <p:cNvSpPr/>
                <p:nvPr/>
              </p:nvSpPr>
              <p:spPr>
                <a:xfrm>
                  <a:off x="4532218" y="4906536"/>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32"/>
                <p:cNvSpPr/>
                <p:nvPr/>
              </p:nvSpPr>
              <p:spPr>
                <a:xfrm>
                  <a:off x="4514896" y="4896535"/>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32"/>
                <p:cNvSpPr/>
                <p:nvPr/>
              </p:nvSpPr>
              <p:spPr>
                <a:xfrm>
                  <a:off x="4722536" y="5016484"/>
                  <a:ext cx="37680" cy="21745"/>
                </a:xfrm>
                <a:custGeom>
                  <a:rect b="b" l="l" r="r" t="t"/>
                  <a:pathLst>
                    <a:path extrusionOk="0" h="21745" w="3768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32"/>
                <p:cNvSpPr/>
                <p:nvPr/>
              </p:nvSpPr>
              <p:spPr>
                <a:xfrm>
                  <a:off x="4481005" y="4886460"/>
                  <a:ext cx="46109" cy="24112"/>
                </a:xfrm>
                <a:custGeom>
                  <a:rect b="b" l="l" r="r" t="t"/>
                  <a:pathLst>
                    <a:path extrusionOk="0" h="24112" w="46109">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32"/>
                <p:cNvSpPr/>
                <p:nvPr/>
              </p:nvSpPr>
              <p:spPr>
                <a:xfrm>
                  <a:off x="4680529" y="5050364"/>
                  <a:ext cx="29375" cy="16916"/>
                </a:xfrm>
                <a:custGeom>
                  <a:rect b="b" l="l" r="r" t="t"/>
                  <a:pathLst>
                    <a:path extrusionOk="0" h="16916" w="29375">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32"/>
                <p:cNvSpPr/>
                <p:nvPr/>
              </p:nvSpPr>
              <p:spPr>
                <a:xfrm>
                  <a:off x="4663322" y="5040268"/>
                  <a:ext cx="28938" cy="17011"/>
                </a:xfrm>
                <a:custGeom>
                  <a:rect b="b" l="l" r="r" t="t"/>
                  <a:pathLst>
                    <a:path extrusionOk="0" h="17011" w="28938">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32"/>
                <p:cNvSpPr/>
                <p:nvPr/>
              </p:nvSpPr>
              <p:spPr>
                <a:xfrm>
                  <a:off x="4646050" y="5030457"/>
                  <a:ext cx="29363" cy="16916"/>
                </a:xfrm>
                <a:custGeom>
                  <a:rect b="b" l="l" r="r" t="t"/>
                  <a:pathLst>
                    <a:path extrusionOk="0" h="16916" w="29363">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32"/>
                <p:cNvSpPr/>
                <p:nvPr/>
              </p:nvSpPr>
              <p:spPr>
                <a:xfrm>
                  <a:off x="4499297" y="4945494"/>
                  <a:ext cx="29352" cy="17011"/>
                </a:xfrm>
                <a:custGeom>
                  <a:rect b="b" l="l" r="r" t="t"/>
                  <a:pathLst>
                    <a:path extrusionOk="0" h="17011" w="29352">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32"/>
                <p:cNvSpPr/>
                <p:nvPr/>
              </p:nvSpPr>
              <p:spPr>
                <a:xfrm>
                  <a:off x="4482022" y="4935683"/>
                  <a:ext cx="29376" cy="16916"/>
                </a:xfrm>
                <a:custGeom>
                  <a:rect b="b" l="l" r="r" t="t"/>
                  <a:pathLst>
                    <a:path extrusionOk="0" h="16916" w="29376">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32"/>
                <p:cNvSpPr/>
                <p:nvPr/>
              </p:nvSpPr>
              <p:spPr>
                <a:xfrm>
                  <a:off x="4464795" y="4925682"/>
                  <a:ext cx="29341" cy="16916"/>
                </a:xfrm>
                <a:custGeom>
                  <a:rect b="b" l="l" r="r" t="t"/>
                  <a:pathLst>
                    <a:path extrusionOk="0" h="16916" w="29341">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32"/>
                <p:cNvSpPr/>
                <p:nvPr/>
              </p:nvSpPr>
              <p:spPr>
                <a:xfrm>
                  <a:off x="4447522" y="4915490"/>
                  <a:ext cx="29387" cy="17202"/>
                </a:xfrm>
                <a:custGeom>
                  <a:rect b="b" l="l" r="r" t="t"/>
                  <a:pathLst>
                    <a:path extrusionOk="0" h="17202" w="29387">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32"/>
                <p:cNvSpPr/>
                <p:nvPr/>
              </p:nvSpPr>
              <p:spPr>
                <a:xfrm>
                  <a:off x="4624469" y="5017884"/>
                  <a:ext cx="34098" cy="19393"/>
                </a:xfrm>
                <a:custGeom>
                  <a:rect b="b" l="l" r="r" t="t"/>
                  <a:pathLst>
                    <a:path extrusionOk="0" h="19393" w="34098">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32"/>
                <p:cNvSpPr/>
                <p:nvPr/>
              </p:nvSpPr>
              <p:spPr>
                <a:xfrm>
                  <a:off x="4516514" y="4955590"/>
                  <a:ext cx="33778" cy="19392"/>
                </a:xfrm>
                <a:custGeom>
                  <a:rect b="b" l="l" r="r" t="t"/>
                  <a:pathLst>
                    <a:path extrusionOk="0" h="19392" w="33778">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32"/>
                <p:cNvSpPr/>
                <p:nvPr/>
              </p:nvSpPr>
              <p:spPr>
                <a:xfrm>
                  <a:off x="4538177" y="4968068"/>
                  <a:ext cx="98308" cy="56826"/>
                </a:xfrm>
                <a:custGeom>
                  <a:rect b="b" l="l" r="r" t="t"/>
                  <a:pathLst>
                    <a:path extrusionOk="0" h="56826" w="98308">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32"/>
                <p:cNvSpPr/>
                <p:nvPr/>
              </p:nvSpPr>
              <p:spPr>
                <a:xfrm>
                  <a:off x="4683753" y="5013502"/>
                  <a:ext cx="29387" cy="16916"/>
                </a:xfrm>
                <a:custGeom>
                  <a:rect b="b" l="l" r="r" t="t"/>
                  <a:pathLst>
                    <a:path extrusionOk="0" h="16916" w="29387">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32"/>
                <p:cNvSpPr/>
                <p:nvPr/>
              </p:nvSpPr>
              <p:spPr>
                <a:xfrm>
                  <a:off x="4666502" y="5003310"/>
                  <a:ext cx="29374" cy="17106"/>
                </a:xfrm>
                <a:custGeom>
                  <a:rect b="b" l="l" r="r" t="t"/>
                  <a:pathLst>
                    <a:path extrusionOk="0" h="17106" w="29374">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32"/>
                <p:cNvSpPr/>
                <p:nvPr/>
              </p:nvSpPr>
              <p:spPr>
                <a:xfrm>
                  <a:off x="4649277" y="4993405"/>
                  <a:ext cx="29313" cy="17011"/>
                </a:xfrm>
                <a:custGeom>
                  <a:rect b="b" l="l" r="r" t="t"/>
                  <a:pathLst>
                    <a:path extrusionOk="0" h="17011" w="29313">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32"/>
                <p:cNvSpPr/>
                <p:nvPr/>
              </p:nvSpPr>
              <p:spPr>
                <a:xfrm>
                  <a:off x="4631964" y="4983594"/>
                  <a:ext cx="29363" cy="16916"/>
                </a:xfrm>
                <a:custGeom>
                  <a:rect b="b" l="l" r="r" t="t"/>
                  <a:pathLst>
                    <a:path extrusionOk="0" h="16916" w="29363">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32"/>
                <p:cNvSpPr/>
                <p:nvPr/>
              </p:nvSpPr>
              <p:spPr>
                <a:xfrm>
                  <a:off x="4614700" y="4973593"/>
                  <a:ext cx="29376" cy="16916"/>
                </a:xfrm>
                <a:custGeom>
                  <a:rect b="b" l="l" r="r" t="t"/>
                  <a:pathLst>
                    <a:path extrusionOk="0" h="16916" w="29376">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32"/>
                <p:cNvSpPr/>
                <p:nvPr/>
              </p:nvSpPr>
              <p:spPr>
                <a:xfrm>
                  <a:off x="4597237" y="4963591"/>
                  <a:ext cx="29541" cy="16916"/>
                </a:xfrm>
                <a:custGeom>
                  <a:rect b="b" l="l" r="r" t="t"/>
                  <a:pathLst>
                    <a:path extrusionOk="0" h="16916" w="29541">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32"/>
                <p:cNvSpPr/>
                <p:nvPr/>
              </p:nvSpPr>
              <p:spPr>
                <a:xfrm>
                  <a:off x="4580242" y="4953400"/>
                  <a:ext cx="29308" cy="17106"/>
                </a:xfrm>
                <a:custGeom>
                  <a:rect b="b" l="l" r="r" t="t"/>
                  <a:pathLst>
                    <a:path extrusionOk="0" h="17106" w="29308">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32"/>
                <p:cNvSpPr/>
                <p:nvPr/>
              </p:nvSpPr>
              <p:spPr>
                <a:xfrm>
                  <a:off x="4562889" y="4943589"/>
                  <a:ext cx="29375" cy="16916"/>
                </a:xfrm>
                <a:custGeom>
                  <a:rect b="b" l="l" r="r" t="t"/>
                  <a:pathLst>
                    <a:path extrusionOk="0" h="16916" w="29375">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32"/>
                <p:cNvSpPr/>
                <p:nvPr/>
              </p:nvSpPr>
              <p:spPr>
                <a:xfrm>
                  <a:off x="4545668" y="4933492"/>
                  <a:ext cx="29333" cy="17487"/>
                </a:xfrm>
                <a:custGeom>
                  <a:rect b="b" l="l" r="r" t="t"/>
                  <a:pathLst>
                    <a:path extrusionOk="0" h="17487" w="29333">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32"/>
                <p:cNvSpPr/>
                <p:nvPr/>
              </p:nvSpPr>
              <p:spPr>
                <a:xfrm>
                  <a:off x="4528402" y="4923967"/>
                  <a:ext cx="29313" cy="16630"/>
                </a:xfrm>
                <a:custGeom>
                  <a:rect b="b" l="l" r="r" t="t"/>
                  <a:pathLst>
                    <a:path extrusionOk="0" h="16630" w="29313">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32"/>
                <p:cNvSpPr/>
                <p:nvPr/>
              </p:nvSpPr>
              <p:spPr>
                <a:xfrm>
                  <a:off x="4511410" y="4913585"/>
                  <a:ext cx="29041" cy="17011"/>
                </a:xfrm>
                <a:custGeom>
                  <a:rect b="b" l="l" r="r" t="t"/>
                  <a:pathLst>
                    <a:path extrusionOk="0" h="17011" w="29041">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32"/>
                <p:cNvSpPr/>
                <p:nvPr/>
              </p:nvSpPr>
              <p:spPr>
                <a:xfrm>
                  <a:off x="4493824" y="4903774"/>
                  <a:ext cx="29376" cy="16916"/>
                </a:xfrm>
                <a:custGeom>
                  <a:rect b="b" l="l" r="r" t="t"/>
                  <a:pathLst>
                    <a:path extrusionOk="0" h="16916" w="29376">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32"/>
                <p:cNvSpPr/>
                <p:nvPr/>
              </p:nvSpPr>
              <p:spPr>
                <a:xfrm>
                  <a:off x="4701039" y="5023503"/>
                  <a:ext cx="42331" cy="24441"/>
                </a:xfrm>
                <a:custGeom>
                  <a:rect b="b" l="l" r="r" t="t"/>
                  <a:pathLst>
                    <a:path extrusionOk="0" h="24441" w="42331">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32"/>
                <p:cNvSpPr/>
                <p:nvPr/>
              </p:nvSpPr>
              <p:spPr>
                <a:xfrm>
                  <a:off x="4675609" y="5027945"/>
                  <a:ext cx="29345" cy="17142"/>
                </a:xfrm>
                <a:custGeom>
                  <a:rect b="b" l="l" r="r" t="t"/>
                  <a:pathLst>
                    <a:path extrusionOk="0" h="17142" w="29345">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32"/>
                <p:cNvSpPr/>
                <p:nvPr/>
              </p:nvSpPr>
              <p:spPr>
                <a:xfrm>
                  <a:off x="4658328" y="5018170"/>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32"/>
                <p:cNvSpPr/>
                <p:nvPr/>
              </p:nvSpPr>
              <p:spPr>
                <a:xfrm>
                  <a:off x="4641064" y="5008168"/>
                  <a:ext cx="29341" cy="16916"/>
                </a:xfrm>
                <a:custGeom>
                  <a:rect b="b" l="l" r="r" t="t"/>
                  <a:pathLst>
                    <a:path extrusionOk="0" h="16916" w="29341">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32"/>
                <p:cNvSpPr/>
                <p:nvPr/>
              </p:nvSpPr>
              <p:spPr>
                <a:xfrm>
                  <a:off x="4623779" y="4998072"/>
                  <a:ext cx="29363" cy="17011"/>
                </a:xfrm>
                <a:custGeom>
                  <a:rect b="b" l="l" r="r" t="t"/>
                  <a:pathLst>
                    <a:path extrusionOk="0" h="17011" w="29363">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32"/>
                <p:cNvSpPr/>
                <p:nvPr/>
              </p:nvSpPr>
              <p:spPr>
                <a:xfrm>
                  <a:off x="4606671" y="4988070"/>
                  <a:ext cx="29244" cy="17106"/>
                </a:xfrm>
                <a:custGeom>
                  <a:rect b="b" l="l" r="r" t="t"/>
                  <a:pathLst>
                    <a:path extrusionOk="0" h="17106" w="29244">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32"/>
                <p:cNvSpPr/>
                <p:nvPr/>
              </p:nvSpPr>
              <p:spPr>
                <a:xfrm>
                  <a:off x="4589253" y="4978260"/>
                  <a:ext cx="29376" cy="16916"/>
                </a:xfrm>
                <a:custGeom>
                  <a:rect b="b" l="l" r="r" t="t"/>
                  <a:pathLst>
                    <a:path extrusionOk="0" h="16916" w="29376">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32"/>
                <p:cNvSpPr/>
                <p:nvPr/>
              </p:nvSpPr>
              <p:spPr>
                <a:xfrm>
                  <a:off x="4572002" y="4968259"/>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32"/>
                <p:cNvSpPr/>
                <p:nvPr/>
              </p:nvSpPr>
              <p:spPr>
                <a:xfrm>
                  <a:off x="4554738" y="4958162"/>
                  <a:ext cx="29341" cy="17011"/>
                </a:xfrm>
                <a:custGeom>
                  <a:rect b="b" l="l" r="r" t="t"/>
                  <a:pathLst>
                    <a:path extrusionOk="0" h="17011" w="29341">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32"/>
                <p:cNvSpPr/>
                <p:nvPr/>
              </p:nvSpPr>
              <p:spPr>
                <a:xfrm>
                  <a:off x="4537453" y="4948351"/>
                  <a:ext cx="29363" cy="16916"/>
                </a:xfrm>
                <a:custGeom>
                  <a:rect b="b" l="l" r="r" t="t"/>
                  <a:pathLst>
                    <a:path extrusionOk="0" h="16916" w="29363">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32"/>
                <p:cNvSpPr/>
                <p:nvPr/>
              </p:nvSpPr>
              <p:spPr>
                <a:xfrm>
                  <a:off x="4520202" y="4938350"/>
                  <a:ext cx="29291" cy="16916"/>
                </a:xfrm>
                <a:custGeom>
                  <a:rect b="b" l="l" r="r" t="t"/>
                  <a:pathLst>
                    <a:path extrusionOk="0" h="16916" w="29291">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32"/>
                <p:cNvSpPr/>
                <p:nvPr/>
              </p:nvSpPr>
              <p:spPr>
                <a:xfrm>
                  <a:off x="4502927" y="4928253"/>
                  <a:ext cx="29376" cy="17011"/>
                </a:xfrm>
                <a:custGeom>
                  <a:rect b="b" l="l" r="r" t="t"/>
                  <a:pathLst>
                    <a:path extrusionOk="0" h="17011" w="29376">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32"/>
                <p:cNvSpPr/>
                <p:nvPr/>
              </p:nvSpPr>
              <p:spPr>
                <a:xfrm>
                  <a:off x="4464204" y="4906060"/>
                  <a:ext cx="50834" cy="28917"/>
                </a:xfrm>
                <a:custGeom>
                  <a:rect b="b" l="l" r="r" t="t"/>
                  <a:pathLst>
                    <a:path extrusionOk="0" h="28917" w="50834">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32"/>
                <p:cNvSpPr/>
                <p:nvPr/>
              </p:nvSpPr>
              <p:spPr>
                <a:xfrm>
                  <a:off x="4692687" y="5037982"/>
                  <a:ext cx="33968" cy="19459"/>
                </a:xfrm>
                <a:custGeom>
                  <a:rect b="b" l="l" r="r" t="t"/>
                  <a:pathLst>
                    <a:path extrusionOk="0" h="19459" w="33968">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6" name="Google Shape;486;p32"/>
              <p:cNvGrpSpPr/>
              <p:nvPr/>
            </p:nvGrpSpPr>
            <p:grpSpPr>
              <a:xfrm>
                <a:off x="4543079" y="4626313"/>
                <a:ext cx="286486" cy="386884"/>
                <a:chOff x="4543079" y="4626313"/>
                <a:chExt cx="286486" cy="386884"/>
              </a:xfrm>
            </p:grpSpPr>
            <p:grpSp>
              <p:nvGrpSpPr>
                <p:cNvPr id="487" name="Google Shape;487;p32"/>
                <p:cNvGrpSpPr/>
                <p:nvPr/>
              </p:nvGrpSpPr>
              <p:grpSpPr>
                <a:xfrm>
                  <a:off x="4543079" y="4626313"/>
                  <a:ext cx="286486" cy="386884"/>
                  <a:chOff x="4543079" y="4626313"/>
                  <a:chExt cx="286486" cy="386884"/>
                </a:xfrm>
              </p:grpSpPr>
              <p:sp>
                <p:nvSpPr>
                  <p:cNvPr id="488" name="Google Shape;488;p32"/>
                  <p:cNvSpPr/>
                  <p:nvPr/>
                </p:nvSpPr>
                <p:spPr>
                  <a:xfrm>
                    <a:off x="4543081" y="4626313"/>
                    <a:ext cx="286484" cy="386884"/>
                  </a:xfrm>
                  <a:custGeom>
                    <a:rect b="b" l="l" r="r" t="t"/>
                    <a:pathLst>
                      <a:path extrusionOk="0" h="386884" w="286484">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32"/>
                  <p:cNvSpPr/>
                  <p:nvPr/>
                </p:nvSpPr>
                <p:spPr>
                  <a:xfrm>
                    <a:off x="4543081" y="4626313"/>
                    <a:ext cx="284295" cy="175524"/>
                  </a:xfrm>
                  <a:custGeom>
                    <a:rect b="b" l="l" r="r" t="t"/>
                    <a:pathLst>
                      <a:path extrusionOk="0" h="175524" w="284295">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32"/>
                  <p:cNvSpPr/>
                  <p:nvPr/>
                </p:nvSpPr>
                <p:spPr>
                  <a:xfrm>
                    <a:off x="4543079" y="4629510"/>
                    <a:ext cx="277444" cy="383687"/>
                  </a:xfrm>
                  <a:custGeom>
                    <a:rect b="b" l="l" r="r" t="t"/>
                    <a:pathLst>
                      <a:path extrusionOk="0" h="383687" w="277444">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32"/>
                  <p:cNvSpPr/>
                  <p:nvPr/>
                </p:nvSpPr>
                <p:spPr>
                  <a:xfrm>
                    <a:off x="4543079" y="4629510"/>
                    <a:ext cx="277444" cy="383687"/>
                  </a:xfrm>
                  <a:custGeom>
                    <a:rect b="b" l="l" r="r" t="t"/>
                    <a:pathLst>
                      <a:path extrusionOk="0" h="383687" w="277444">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32"/>
                  <p:cNvSpPr/>
                  <p:nvPr/>
                </p:nvSpPr>
                <p:spPr>
                  <a:xfrm>
                    <a:off x="4543081" y="4845081"/>
                    <a:ext cx="277062" cy="168020"/>
                  </a:xfrm>
                  <a:custGeom>
                    <a:rect b="b" l="l" r="r" t="t"/>
                    <a:pathLst>
                      <a:path extrusionOk="0" h="168020" w="277062">
                        <a:moveTo>
                          <a:pt x="277062" y="168021"/>
                        </a:moveTo>
                        <a:lnTo>
                          <a:pt x="277062" y="160210"/>
                        </a:lnTo>
                        <a:lnTo>
                          <a:pt x="0" y="0"/>
                        </a:lnTo>
                        <a:lnTo>
                          <a:pt x="0" y="7906"/>
                        </a:lnTo>
                        <a:lnTo>
                          <a:pt x="277062" y="168021"/>
                        </a:lnTo>
                        <a:close/>
                      </a:path>
                    </a:pathLst>
                  </a:cu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3" name="Google Shape;493;p32"/>
                <p:cNvSpPr/>
                <p:nvPr/>
              </p:nvSpPr>
              <p:spPr>
                <a:xfrm>
                  <a:off x="4550219" y="4641437"/>
                  <a:ext cx="3426" cy="199929"/>
                </a:xfrm>
                <a:custGeom>
                  <a:rect b="b" l="l" r="r" t="t"/>
                  <a:pathLst>
                    <a:path extrusionOk="0" h="199929" w="3426">
                      <a:moveTo>
                        <a:pt x="0" y="199930"/>
                      </a:moveTo>
                      <a:lnTo>
                        <a:pt x="0" y="0"/>
                      </a:lnTo>
                      <a:lnTo>
                        <a:pt x="3426" y="2000"/>
                      </a:lnTo>
                      <a:lnTo>
                        <a:pt x="3426" y="198310"/>
                      </a:lnTo>
                      <a:lnTo>
                        <a:pt x="0" y="199930"/>
                      </a:lnTo>
                      <a:close/>
                    </a:path>
                  </a:pathLst>
                </a:custGeom>
                <a:solidFill>
                  <a:srgbClr val="1E37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32"/>
                <p:cNvSpPr/>
                <p:nvPr/>
              </p:nvSpPr>
              <p:spPr>
                <a:xfrm>
                  <a:off x="4553645" y="4643437"/>
                  <a:ext cx="257645" cy="344805"/>
                </a:xfrm>
                <a:custGeom>
                  <a:rect b="b" l="l" r="r" t="t"/>
                  <a:pathLst>
                    <a:path extrusionOk="0" h="344805" w="257645">
                      <a:moveTo>
                        <a:pt x="0" y="0"/>
                      </a:moveTo>
                      <a:lnTo>
                        <a:pt x="0" y="196310"/>
                      </a:lnTo>
                      <a:lnTo>
                        <a:pt x="257646" y="344805"/>
                      </a:lnTo>
                      <a:lnTo>
                        <a:pt x="257646" y="148876"/>
                      </a:lnTo>
                      <a:lnTo>
                        <a:pt x="0" y="0"/>
                      </a:ln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32"/>
                <p:cNvSpPr/>
                <p:nvPr/>
              </p:nvSpPr>
              <p:spPr>
                <a:xfrm>
                  <a:off x="4550219" y="4839747"/>
                  <a:ext cx="261072" cy="152400"/>
                </a:xfrm>
                <a:custGeom>
                  <a:rect b="b" l="l" r="r" t="t"/>
                  <a:pathLst>
                    <a:path extrusionOk="0" h="152400" w="261072">
                      <a:moveTo>
                        <a:pt x="0" y="1619"/>
                      </a:moveTo>
                      <a:lnTo>
                        <a:pt x="261072" y="152400"/>
                      </a:lnTo>
                      <a:lnTo>
                        <a:pt x="261072" y="148495"/>
                      </a:lnTo>
                      <a:lnTo>
                        <a:pt x="3426" y="0"/>
                      </a:lnTo>
                      <a:lnTo>
                        <a:pt x="0" y="1619"/>
                      </a:lnTo>
                      <a:close/>
                    </a:path>
                  </a:pathLst>
                </a:custGeom>
                <a:solidFill>
                  <a:srgbClr val="031F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96" name="Google Shape;496;p32"/>
            <p:cNvSpPr/>
            <p:nvPr/>
          </p:nvSpPr>
          <p:spPr>
            <a:xfrm>
              <a:off x="2723181" y="3858886"/>
              <a:ext cx="360479" cy="597446"/>
            </a:xfrm>
            <a:custGeom>
              <a:rect b="b" l="l" r="r" t="t"/>
              <a:pathLst>
                <a:path extrusionOk="0" h="597446" w="360479">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32"/>
            <p:cNvSpPr/>
            <p:nvPr/>
          </p:nvSpPr>
          <p:spPr>
            <a:xfrm>
              <a:off x="2983060" y="3959444"/>
              <a:ext cx="457273" cy="356362"/>
            </a:xfrm>
            <a:custGeom>
              <a:rect b="b" l="l" r="r" t="t"/>
              <a:pathLst>
                <a:path extrusionOk="0" h="356362" w="457273">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32"/>
            <p:cNvSpPr/>
            <p:nvPr/>
          </p:nvSpPr>
          <p:spPr>
            <a:xfrm>
              <a:off x="2966834" y="3952080"/>
              <a:ext cx="139371" cy="203905"/>
            </a:xfrm>
            <a:custGeom>
              <a:rect b="b" l="l" r="r" t="t"/>
              <a:pathLst>
                <a:path extrusionOk="0" h="203905" w="139371">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32"/>
            <p:cNvSpPr/>
            <p:nvPr/>
          </p:nvSpPr>
          <p:spPr>
            <a:xfrm>
              <a:off x="2806828" y="3576743"/>
              <a:ext cx="227254" cy="250802"/>
            </a:xfrm>
            <a:custGeom>
              <a:rect b="b" l="l" r="r" t="t"/>
              <a:pathLst>
                <a:path extrusionOk="0" h="250802" w="227254">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32"/>
            <p:cNvSpPr/>
            <p:nvPr/>
          </p:nvSpPr>
          <p:spPr>
            <a:xfrm>
              <a:off x="3061186" y="4495381"/>
              <a:ext cx="201300" cy="278129"/>
            </a:xfrm>
            <a:custGeom>
              <a:rect b="b" l="l" r="r" t="t"/>
              <a:pathLst>
                <a:path extrusionOk="0" h="278129" w="201300">
                  <a:moveTo>
                    <a:pt x="201301" y="253746"/>
                  </a:moveTo>
                  <a:lnTo>
                    <a:pt x="201301" y="0"/>
                  </a:lnTo>
                  <a:lnTo>
                    <a:pt x="0" y="117634"/>
                  </a:lnTo>
                  <a:lnTo>
                    <a:pt x="77570" y="278130"/>
                  </a:lnTo>
                  <a:lnTo>
                    <a:pt x="201301" y="253746"/>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32"/>
            <p:cNvSpPr/>
            <p:nvPr/>
          </p:nvSpPr>
          <p:spPr>
            <a:xfrm>
              <a:off x="3130570" y="4465187"/>
              <a:ext cx="131916" cy="77057"/>
            </a:xfrm>
            <a:custGeom>
              <a:rect b="b" l="l" r="r" t="t"/>
              <a:pathLst>
                <a:path extrusionOk="0" h="77057" w="131916">
                  <a:moveTo>
                    <a:pt x="0" y="44863"/>
                  </a:moveTo>
                  <a:lnTo>
                    <a:pt x="77284" y="0"/>
                  </a:lnTo>
                  <a:lnTo>
                    <a:pt x="131916" y="31528"/>
                  </a:lnTo>
                  <a:lnTo>
                    <a:pt x="51777" y="77057"/>
                  </a:lnTo>
                  <a:lnTo>
                    <a:pt x="0" y="44863"/>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2" name="Google Shape;502;p32"/>
          <p:cNvSpPr txBox="1"/>
          <p:nvPr>
            <p:ph idx="4294967295" type="ctrTitle"/>
          </p:nvPr>
        </p:nvSpPr>
        <p:spPr>
          <a:xfrm>
            <a:off x="685800" y="1202438"/>
            <a:ext cx="4343700" cy="832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7200"/>
              <a:t>THANKS!</a:t>
            </a:r>
            <a:endParaRPr sz="7200"/>
          </a:p>
        </p:txBody>
      </p:sp>
      <p:sp>
        <p:nvSpPr>
          <p:cNvPr id="503" name="Google Shape;503;p32"/>
          <p:cNvSpPr txBox="1"/>
          <p:nvPr>
            <p:ph idx="4294967295" type="subTitle"/>
          </p:nvPr>
        </p:nvSpPr>
        <p:spPr>
          <a:xfrm>
            <a:off x="685800" y="2021059"/>
            <a:ext cx="4343700" cy="1920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3600">
                <a:solidFill>
                  <a:schemeClr val="accent1"/>
                </a:solidFill>
                <a:latin typeface="Barlow"/>
                <a:ea typeface="Barlow"/>
                <a:cs typeface="Barlow"/>
                <a:sym typeface="Barlow"/>
              </a:rPr>
              <a:t>Any questions?</a:t>
            </a:r>
            <a:endParaRPr b="1" sz="3600">
              <a:solidFill>
                <a:schemeClr val="accent1"/>
              </a:solidFill>
              <a:latin typeface="Barlow"/>
              <a:ea typeface="Barlow"/>
              <a:cs typeface="Barlow"/>
              <a:sym typeface="Barlow"/>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rPr lang="en" sz="1600"/>
              <a:t>Obrad Vučkovac</a:t>
            </a:r>
            <a:endParaRPr sz="1600"/>
          </a:p>
          <a:p>
            <a:pPr indent="0" lvl="0" marL="0" rtl="0" algn="l">
              <a:spcBef>
                <a:spcPts val="600"/>
              </a:spcBef>
              <a:spcAft>
                <a:spcPts val="0"/>
              </a:spcAft>
              <a:buNone/>
            </a:pPr>
            <a:r>
              <a:rPr lang="en" sz="1600"/>
              <a:t>University of Belgrade</a:t>
            </a:r>
            <a:endParaRPr sz="1600"/>
          </a:p>
          <a:p>
            <a:pPr indent="0" lvl="0" marL="0" rtl="0" algn="l">
              <a:spcBef>
                <a:spcPts val="600"/>
              </a:spcBef>
              <a:spcAft>
                <a:spcPts val="0"/>
              </a:spcAft>
              <a:buNone/>
            </a:pPr>
            <a:r>
              <a:rPr lang="en" sz="1600"/>
              <a:t>Vinča Institute of Nuclear Sciences - Library</a:t>
            </a:r>
            <a:endParaRPr sz="1600"/>
          </a:p>
          <a:p>
            <a:pPr indent="0" lvl="0" marL="0" rtl="0" algn="l">
              <a:spcBef>
                <a:spcPts val="600"/>
              </a:spcBef>
              <a:spcAft>
                <a:spcPts val="0"/>
              </a:spcAft>
              <a:buNone/>
            </a:pPr>
            <a:r>
              <a:rPr lang="en" sz="1600"/>
              <a:t>ORCID: 0000-0001-5616-2680</a:t>
            </a:r>
            <a:endParaRPr sz="1600"/>
          </a:p>
        </p:txBody>
      </p:sp>
      <p:pic>
        <p:nvPicPr>
          <p:cNvPr id="504" name="Google Shape;504;p32">
            <a:hlinkClick r:id="rId3"/>
          </p:cNvPr>
          <p:cNvPicPr preferRelativeResize="0"/>
          <p:nvPr/>
        </p:nvPicPr>
        <p:blipFill rotWithShape="1">
          <a:blip r:embed="rId4">
            <a:alphaModFix/>
          </a:blip>
          <a:srcRect b="0" l="0" r="0" t="0"/>
          <a:stretch/>
        </p:blipFill>
        <p:spPr>
          <a:xfrm>
            <a:off x="391083" y="4782177"/>
            <a:ext cx="679434" cy="239346"/>
          </a:xfrm>
          <a:prstGeom prst="rect">
            <a:avLst/>
          </a:prstGeom>
          <a:noFill/>
          <a:ln>
            <a:noFill/>
          </a:ln>
        </p:spPr>
      </p:pic>
      <p:sp>
        <p:nvSpPr>
          <p:cNvPr id="505" name="Google Shape;505;p32"/>
          <p:cNvSpPr txBox="1"/>
          <p:nvPr/>
        </p:nvSpPr>
        <p:spPr>
          <a:xfrm>
            <a:off x="1354667" y="4686406"/>
            <a:ext cx="6908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Open Sans"/>
                <a:ea typeface="Open Sans"/>
                <a:cs typeface="Open Sans"/>
                <a:sym typeface="Open Sans"/>
              </a:rPr>
              <a:t>Except as otherwise noted, this presentation is licensed under the Creative Commons Attribution 4.0 International Licence.  </a:t>
            </a:r>
            <a:endParaRPr/>
          </a:p>
          <a:p>
            <a:pPr indent="0" lvl="0" marL="0" marR="0" rtl="0" algn="l">
              <a:lnSpc>
                <a:spcPct val="100000"/>
              </a:lnSpc>
              <a:spcBef>
                <a:spcPts val="0"/>
              </a:spcBef>
              <a:spcAft>
                <a:spcPts val="0"/>
              </a:spcAft>
              <a:buNone/>
            </a:pPr>
            <a:r>
              <a:rPr b="0" i="0" lang="en" sz="900" u="none" cap="none" strike="noStrike">
                <a:solidFill>
                  <a:srgbClr val="000000"/>
                </a:solidFill>
                <a:latin typeface="Open Sans"/>
                <a:ea typeface="Open Sans"/>
                <a:cs typeface="Open Sans"/>
                <a:sym typeface="Open Sans"/>
              </a:rPr>
              <a:t>To view a copy of this licence, visit </a:t>
            </a:r>
            <a:r>
              <a:rPr b="0" i="0" lang="en" sz="900" u="sng" cap="none" strike="noStrike">
                <a:solidFill>
                  <a:srgbClr val="000000"/>
                </a:solidFill>
                <a:latin typeface="Open Sans"/>
                <a:ea typeface="Open Sans"/>
                <a:cs typeface="Open Sans"/>
                <a:sym typeface="Open Sans"/>
                <a:hlinkClick r:id="rId5">
                  <a:extLst>
                    <a:ext uri="{A12FA001-AC4F-418D-AE19-62706E023703}">
                      <ahyp:hlinkClr val="tx"/>
                    </a:ext>
                  </a:extLst>
                </a:hlinkClick>
              </a:rPr>
              <a:t>http://creativecommons.org/licenses/by/4.0/</a:t>
            </a:r>
            <a:r>
              <a:rPr b="0" i="0" lang="en" sz="900" u="none" cap="none" strike="noStrike">
                <a:solidFill>
                  <a:srgbClr val="000000"/>
                </a:solidFill>
                <a:latin typeface="Open Sans"/>
                <a:ea typeface="Open Sans"/>
                <a:cs typeface="Open Sans"/>
                <a:sym typeface="Open Sans"/>
              </a:rPr>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3"/>
          <p:cNvSpPr txBox="1"/>
          <p:nvPr>
            <p:ph type="title"/>
          </p:nvPr>
        </p:nvSpPr>
        <p:spPr>
          <a:xfrm>
            <a:off x="457200" y="6056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Credits</a:t>
            </a:r>
            <a:endParaRPr/>
          </a:p>
        </p:txBody>
      </p:sp>
      <p:sp>
        <p:nvSpPr>
          <p:cNvPr id="511" name="Google Shape;511;p33"/>
          <p:cNvSpPr txBox="1"/>
          <p:nvPr>
            <p:ph idx="1" type="body"/>
          </p:nvPr>
        </p:nvSpPr>
        <p:spPr>
          <a:xfrm>
            <a:off x="457200" y="1462350"/>
            <a:ext cx="8191800" cy="2640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Illustrations by </a:t>
            </a:r>
            <a:r>
              <a:rPr lang="en" sz="2400" u="sng">
                <a:solidFill>
                  <a:schemeClr val="hlink"/>
                </a:solidFill>
                <a:hlinkClick r:id="rId4"/>
              </a:rPr>
              <a:t>Sergei Tikhonov</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5"/>
              </a:rPr>
              <a:t>Unsplash</a:t>
            </a:r>
            <a:endParaRPr sz="2400"/>
          </a:p>
        </p:txBody>
      </p:sp>
      <p:sp>
        <p:nvSpPr>
          <p:cNvPr id="512" name="Google Shape;512;p3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5"/>
          <p:cNvSpPr txBox="1"/>
          <p:nvPr>
            <p:ph type="title"/>
          </p:nvPr>
        </p:nvSpPr>
        <p:spPr>
          <a:xfrm>
            <a:off x="457200" y="6056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500"/>
              <a:t>FAIR principles</a:t>
            </a:r>
            <a:endParaRPr sz="3500"/>
          </a:p>
        </p:txBody>
      </p:sp>
      <p:sp>
        <p:nvSpPr>
          <p:cNvPr id="220" name="Google Shape;220;p15"/>
          <p:cNvSpPr txBox="1"/>
          <p:nvPr>
            <p:ph idx="1" type="body"/>
          </p:nvPr>
        </p:nvSpPr>
        <p:spPr>
          <a:xfrm>
            <a:off x="457200" y="1995750"/>
            <a:ext cx="5640900" cy="2640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600">
                <a:solidFill>
                  <a:srgbClr val="595959"/>
                </a:solidFill>
                <a:latin typeface="Barlow"/>
                <a:ea typeface="Barlow"/>
                <a:cs typeface="Barlow"/>
                <a:sym typeface="Barlow"/>
              </a:rPr>
              <a:t>The FAIR principles describe how research outputs should be organised so they can be more easily accessed, understood, exchanged and reused, by both humans and machines.</a:t>
            </a:r>
            <a:endParaRPr sz="1600">
              <a:solidFill>
                <a:srgbClr val="595959"/>
              </a:solidFill>
              <a:latin typeface="Barlow"/>
              <a:ea typeface="Barlow"/>
              <a:cs typeface="Barlow"/>
              <a:sym typeface="Barlow"/>
            </a:endParaRPr>
          </a:p>
        </p:txBody>
      </p:sp>
      <p:pic>
        <p:nvPicPr>
          <p:cNvPr id="221" name="Google Shape;221;p15"/>
          <p:cNvPicPr preferRelativeResize="0"/>
          <p:nvPr/>
        </p:nvPicPr>
        <p:blipFill rotWithShape="1">
          <a:blip r:embed="rId3">
            <a:alphaModFix/>
          </a:blip>
          <a:srcRect b="0" l="0" r="0" t="0"/>
          <a:stretch/>
        </p:blipFill>
        <p:spPr>
          <a:xfrm>
            <a:off x="2322975" y="2233638"/>
            <a:ext cx="4498051" cy="1528600"/>
          </a:xfrm>
          <a:prstGeom prst="rect">
            <a:avLst/>
          </a:prstGeom>
          <a:noFill/>
          <a:ln>
            <a:noFill/>
          </a:ln>
        </p:spPr>
      </p:pic>
      <p:pic>
        <p:nvPicPr>
          <p:cNvPr id="222" name="Google Shape;222;p15"/>
          <p:cNvPicPr preferRelativeResize="0"/>
          <p:nvPr/>
        </p:nvPicPr>
        <p:blipFill>
          <a:blip r:embed="rId4">
            <a:alphaModFix/>
          </a:blip>
          <a:stretch>
            <a:fillRect/>
          </a:stretch>
        </p:blipFill>
        <p:spPr>
          <a:xfrm>
            <a:off x="3900924" y="3762231"/>
            <a:ext cx="2705850" cy="172432"/>
          </a:xfrm>
          <a:prstGeom prst="rect">
            <a:avLst/>
          </a:prstGeom>
          <a:noFill/>
          <a:ln>
            <a:noFill/>
          </a:ln>
        </p:spPr>
      </p:pic>
      <p:sp>
        <p:nvSpPr>
          <p:cNvPr id="223" name="Google Shape;223;p15"/>
          <p:cNvSpPr txBox="1"/>
          <p:nvPr/>
        </p:nvSpPr>
        <p:spPr>
          <a:xfrm>
            <a:off x="457200" y="4117700"/>
            <a:ext cx="7836000" cy="53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rgbClr val="000000"/>
              </a:buClr>
              <a:buSzPts val="1800"/>
              <a:buFont typeface="Arial"/>
              <a:buNone/>
            </a:pPr>
            <a:r>
              <a:rPr lang="en">
                <a:solidFill>
                  <a:srgbClr val="595959"/>
                </a:solidFill>
                <a:latin typeface="Barlow"/>
                <a:ea typeface="Barlow"/>
                <a:cs typeface="Barlow"/>
                <a:sym typeface="Barlow"/>
              </a:rPr>
              <a:t>Wilkinson, M., Dumontier, M., Aalbersberg, I. </a:t>
            </a:r>
            <a:r>
              <a:rPr i="1" lang="en">
                <a:solidFill>
                  <a:srgbClr val="595959"/>
                </a:solidFill>
                <a:latin typeface="Barlow"/>
                <a:ea typeface="Barlow"/>
                <a:cs typeface="Barlow"/>
                <a:sym typeface="Barlow"/>
              </a:rPr>
              <a:t>et al.</a:t>
            </a:r>
            <a:r>
              <a:rPr lang="en">
                <a:solidFill>
                  <a:srgbClr val="595959"/>
                </a:solidFill>
                <a:latin typeface="Barlow"/>
                <a:ea typeface="Barlow"/>
                <a:cs typeface="Barlow"/>
                <a:sym typeface="Barlow"/>
              </a:rPr>
              <a:t> The FAIR Guiding Principles for scientific data management and stewardship. </a:t>
            </a:r>
            <a:r>
              <a:rPr i="1" lang="en">
                <a:solidFill>
                  <a:srgbClr val="595959"/>
                </a:solidFill>
                <a:latin typeface="Barlow"/>
                <a:ea typeface="Barlow"/>
                <a:cs typeface="Barlow"/>
                <a:sym typeface="Barlow"/>
              </a:rPr>
              <a:t>Sci Data</a:t>
            </a:r>
            <a:r>
              <a:rPr lang="en">
                <a:solidFill>
                  <a:srgbClr val="595959"/>
                </a:solidFill>
                <a:latin typeface="Barlow"/>
                <a:ea typeface="Barlow"/>
                <a:cs typeface="Barlow"/>
                <a:sym typeface="Barlow"/>
              </a:rPr>
              <a:t> </a:t>
            </a:r>
            <a:r>
              <a:rPr b="1" lang="en">
                <a:solidFill>
                  <a:srgbClr val="595959"/>
                </a:solidFill>
                <a:latin typeface="Barlow"/>
                <a:ea typeface="Barlow"/>
                <a:cs typeface="Barlow"/>
                <a:sym typeface="Barlow"/>
              </a:rPr>
              <a:t>3</a:t>
            </a:r>
            <a:r>
              <a:rPr lang="en">
                <a:solidFill>
                  <a:srgbClr val="595959"/>
                </a:solidFill>
                <a:latin typeface="Barlow"/>
                <a:ea typeface="Barlow"/>
                <a:cs typeface="Barlow"/>
                <a:sym typeface="Barlow"/>
              </a:rPr>
              <a:t>, 160018 (2016). https://doi.org/10.1038/sdata.2016.18</a:t>
            </a:r>
            <a:endParaRPr sz="2000">
              <a:solidFill>
                <a:schemeClr val="dk1"/>
              </a:solidFill>
              <a:latin typeface="Barlow Light"/>
              <a:ea typeface="Barlow Light"/>
              <a:cs typeface="Barlow Light"/>
              <a:sym typeface="Barlow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457200" y="6056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500"/>
              <a:t>Funder requirements</a:t>
            </a:r>
            <a:endParaRPr sz="3500"/>
          </a:p>
        </p:txBody>
      </p:sp>
      <p:sp>
        <p:nvSpPr>
          <p:cNvPr id="229" name="Google Shape;229;p16"/>
          <p:cNvSpPr txBox="1"/>
          <p:nvPr>
            <p:ph idx="1" type="body"/>
          </p:nvPr>
        </p:nvSpPr>
        <p:spPr>
          <a:xfrm>
            <a:off x="457200" y="1688300"/>
            <a:ext cx="8081700" cy="294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u="sng">
                <a:solidFill>
                  <a:schemeClr val="hlink"/>
                </a:solidFill>
                <a:hlinkClick r:id="rId3"/>
              </a:rPr>
              <a:t>Horizon Europe</a:t>
            </a:r>
            <a:endParaRPr/>
          </a:p>
          <a:p>
            <a:pPr indent="0" lvl="0" marL="0" rtl="0" algn="l">
              <a:spcBef>
                <a:spcPts val="600"/>
              </a:spcBef>
              <a:spcAft>
                <a:spcPts val="0"/>
              </a:spcAft>
              <a:buNone/>
            </a:pPr>
            <a:r>
              <a:rPr lang="en"/>
              <a:t>“responsible management of research data in line with the FAIR principles of ‘Findability’, ‘Accessibility’, ‘Interoperability’ and ‘Reusability’, notably through the generalised use of data management plans, and open access to research data under the principle ‘as open as possible, as closed as necessary’, under the conditions required by the grant agreement”;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u="sng">
                <a:solidFill>
                  <a:schemeClr val="hlink"/>
                </a:solidFill>
                <a:hlinkClick r:id="rId4"/>
              </a:rPr>
              <a:t>Bill &amp; Melinda Gates Foundation</a:t>
            </a:r>
            <a:endParaRPr/>
          </a:p>
          <a:p>
            <a:pPr indent="0" lvl="0" marL="0" rtl="0" algn="l">
              <a:spcBef>
                <a:spcPts val="600"/>
              </a:spcBef>
              <a:spcAft>
                <a:spcPts val="0"/>
              </a:spcAft>
              <a:buNone/>
            </a:pPr>
            <a:r>
              <a:rPr lang="en"/>
              <a:t>“Grantees are encouraged to adhere to the FAIR principles to improve the findability, accessibility, interoperability, and reuse of digital assets”.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ph type="title"/>
          </p:nvPr>
        </p:nvSpPr>
        <p:spPr>
          <a:xfrm>
            <a:off x="457200" y="605600"/>
            <a:ext cx="7691400" cy="73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Why are FAIR principles needed?</a:t>
            </a:r>
            <a:endParaRPr/>
          </a:p>
        </p:txBody>
      </p:sp>
      <p:sp>
        <p:nvSpPr>
          <p:cNvPr id="235" name="Google Shape;235;p17"/>
          <p:cNvSpPr txBox="1"/>
          <p:nvPr>
            <p:ph idx="1" type="body"/>
          </p:nvPr>
        </p:nvSpPr>
        <p:spPr>
          <a:xfrm>
            <a:off x="457200" y="1545950"/>
            <a:ext cx="8081700" cy="3090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t>“The increasing availability of online resources means that data need to be created with longevity in mind. Providing other researchers with access to your data facilitates knowledge discovery and improves research transparency.”</a:t>
            </a:r>
            <a:endParaRPr sz="1800"/>
          </a:p>
          <a:p>
            <a:pPr indent="0" lvl="0" marL="0" rtl="0" algn="r">
              <a:spcBef>
                <a:spcPts val="600"/>
              </a:spcBef>
              <a:spcAft>
                <a:spcPts val="0"/>
              </a:spcAft>
              <a:buNone/>
            </a:pPr>
            <a:r>
              <a:rPr i="1" lang="en" sz="1800">
                <a:solidFill>
                  <a:schemeClr val="hlink"/>
                </a:solidFill>
                <a:uFill>
                  <a:noFill/>
                </a:uFill>
                <a:hlinkClick r:id="rId3"/>
              </a:rPr>
              <a:t>How to make your data FAIR, OpenAIRE</a:t>
            </a:r>
            <a:endParaRPr i="1"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Humans increasingly rely on computational support from machines. </a:t>
            </a:r>
            <a:endParaRPr sz="1800"/>
          </a:p>
          <a:p>
            <a:pPr indent="0" lvl="0" marL="0" rtl="0" algn="l">
              <a:spcBef>
                <a:spcPts val="600"/>
              </a:spcBef>
              <a:spcAft>
                <a:spcPts val="0"/>
              </a:spcAft>
              <a:buNone/>
            </a:pPr>
            <a:r>
              <a:rPr b="1" lang="en" sz="1800">
                <a:latin typeface="Barlow"/>
                <a:ea typeface="Barlow"/>
                <a:cs typeface="Barlow"/>
                <a:sym typeface="Barlow"/>
              </a:rPr>
              <a:t>FAIR data enable to find, access, interoperate, and reuse of data with no or minimal human intervention.</a:t>
            </a:r>
            <a:endParaRPr b="1" sz="1800">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type="ctrTitle"/>
          </p:nvPr>
        </p:nvSpPr>
        <p:spPr>
          <a:xfrm>
            <a:off x="1085850" y="2031025"/>
            <a:ext cx="71784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RDM, FAIR &amp; Open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type="title"/>
          </p:nvPr>
        </p:nvSpPr>
        <p:spPr>
          <a:xfrm>
            <a:off x="457200" y="605600"/>
            <a:ext cx="6969000" cy="65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RDM, FAIR &amp; Open data</a:t>
            </a:r>
            <a:endParaRPr/>
          </a:p>
        </p:txBody>
      </p:sp>
      <p:sp>
        <p:nvSpPr>
          <p:cNvPr id="246" name="Google Shape;246;p19"/>
          <p:cNvSpPr/>
          <p:nvPr/>
        </p:nvSpPr>
        <p:spPr>
          <a:xfrm>
            <a:off x="3872088" y="1320800"/>
            <a:ext cx="3002700" cy="3002700"/>
          </a:xfrm>
          <a:prstGeom prst="ellipse">
            <a:avLst/>
          </a:prstGeom>
          <a:solidFill>
            <a:srgbClr val="F7FFB3"/>
          </a:solidFill>
          <a:ln cap="flat" cmpd="sng" w="25400">
            <a:solidFill>
              <a:srgbClr val="0071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7" name="Google Shape;247;p19"/>
          <p:cNvSpPr/>
          <p:nvPr/>
        </p:nvSpPr>
        <p:spPr>
          <a:xfrm>
            <a:off x="4718755" y="2571750"/>
            <a:ext cx="1693200" cy="1693200"/>
          </a:xfrm>
          <a:prstGeom prst="ellipse">
            <a:avLst/>
          </a:prstGeom>
          <a:solidFill>
            <a:srgbClr val="00717D"/>
          </a:solidFill>
          <a:ln cap="flat" cmpd="sng" w="25400">
            <a:solidFill>
              <a:srgbClr val="0071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8" name="Google Shape;248;p19"/>
          <p:cNvSpPr/>
          <p:nvPr/>
        </p:nvSpPr>
        <p:spPr>
          <a:xfrm>
            <a:off x="3318933" y="3104445"/>
            <a:ext cx="1862700" cy="1330500"/>
          </a:xfrm>
          <a:prstGeom prst="ellipse">
            <a:avLst/>
          </a:prstGeom>
          <a:solidFill>
            <a:srgbClr val="EF8600">
              <a:alpha val="65880"/>
            </a:srgbClr>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9" name="Google Shape;249;p19"/>
          <p:cNvSpPr/>
          <p:nvPr/>
        </p:nvSpPr>
        <p:spPr>
          <a:xfrm>
            <a:off x="1298222" y="1017725"/>
            <a:ext cx="6276600" cy="3960600"/>
          </a:xfrm>
          <a:prstGeom prst="ellipse">
            <a:avLst/>
          </a:prstGeom>
          <a:no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50" name="Google Shape;250;p19"/>
          <p:cNvSpPr txBox="1"/>
          <p:nvPr/>
        </p:nvSpPr>
        <p:spPr>
          <a:xfrm>
            <a:off x="4617154" y="1550420"/>
            <a:ext cx="1512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4B53"/>
                </a:solidFill>
                <a:latin typeface="Arial"/>
                <a:ea typeface="Arial"/>
                <a:cs typeface="Arial"/>
                <a:sym typeface="Arial"/>
              </a:rPr>
              <a:t>Managed data (RDM)</a:t>
            </a:r>
            <a:endParaRPr/>
          </a:p>
        </p:txBody>
      </p:sp>
      <p:sp>
        <p:nvSpPr>
          <p:cNvPr id="251" name="Google Shape;251;p19"/>
          <p:cNvSpPr txBox="1"/>
          <p:nvPr/>
        </p:nvSpPr>
        <p:spPr>
          <a:xfrm>
            <a:off x="5080003" y="2739815"/>
            <a:ext cx="948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600" u="none" cap="none" strike="noStrike">
                <a:solidFill>
                  <a:srgbClr val="FFFFFF"/>
                </a:solidFill>
                <a:latin typeface="Arial"/>
                <a:ea typeface="Arial"/>
                <a:cs typeface="Arial"/>
                <a:sym typeface="Arial"/>
              </a:rPr>
              <a:t>FAIR data</a:t>
            </a:r>
            <a:endParaRPr/>
          </a:p>
        </p:txBody>
      </p:sp>
      <p:sp>
        <p:nvSpPr>
          <p:cNvPr id="252" name="Google Shape;252;p19"/>
          <p:cNvSpPr txBox="1"/>
          <p:nvPr/>
        </p:nvSpPr>
        <p:spPr>
          <a:xfrm>
            <a:off x="3668892" y="3393195"/>
            <a:ext cx="9483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000" u="none" cap="none" strike="noStrike">
                <a:solidFill>
                  <a:srgbClr val="004B53"/>
                </a:solidFill>
                <a:latin typeface="Arial"/>
                <a:ea typeface="Arial"/>
                <a:cs typeface="Arial"/>
                <a:sym typeface="Arial"/>
              </a:rPr>
              <a:t>Open data</a:t>
            </a:r>
            <a:endParaRPr/>
          </a:p>
        </p:txBody>
      </p:sp>
      <p:sp>
        <p:nvSpPr>
          <p:cNvPr id="253" name="Google Shape;253;p19"/>
          <p:cNvSpPr txBox="1"/>
          <p:nvPr/>
        </p:nvSpPr>
        <p:spPr>
          <a:xfrm>
            <a:off x="1930400" y="2073640"/>
            <a:ext cx="119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the wild</a:t>
            </a:r>
            <a:endParaRPr/>
          </a:p>
        </p:txBody>
      </p:sp>
      <p:sp>
        <p:nvSpPr>
          <p:cNvPr id="254" name="Google Shape;254;p19"/>
          <p:cNvSpPr txBox="1"/>
          <p:nvPr/>
        </p:nvSpPr>
        <p:spPr>
          <a:xfrm>
            <a:off x="6412089" y="4516765"/>
            <a:ext cx="25341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Open Sans"/>
                <a:ea typeface="Open Sans"/>
                <a:cs typeface="Open Sans"/>
                <a:sym typeface="Open Sans"/>
              </a:rPr>
              <a:t>Jones, S. Open, FAIR data and RDM. 2018. </a:t>
            </a:r>
            <a:r>
              <a:rPr b="0" i="0" lang="en" sz="600" u="sng" cap="none" strike="noStrike">
                <a:solidFill>
                  <a:srgbClr val="0097A7"/>
                </a:solidFill>
                <a:latin typeface="Open Sans"/>
                <a:ea typeface="Open Sans"/>
                <a:cs typeface="Open Sans"/>
                <a:sym typeface="Open Sans"/>
                <a:hlinkClick r:id="rId3">
                  <a:extLst>
                    <a:ext uri="{A12FA001-AC4F-418D-AE19-62706E023703}">
                      <ahyp:hlinkClr val="tx"/>
                    </a:ext>
                  </a:extLst>
                </a:hlinkClick>
              </a:rPr>
              <a:t>https://www.slideshare.net/sjDCC/open-fair-data-and-rdm</a:t>
            </a:r>
            <a:r>
              <a:rPr b="0" i="0" lang="en" sz="600" u="none" cap="none" strike="noStrike">
                <a:solidFill>
                  <a:srgbClr val="000000"/>
                </a:solidFill>
                <a:latin typeface="Open Sans"/>
                <a:ea typeface="Open Sans"/>
                <a:cs typeface="Open Sans"/>
                <a:sym typeface="Open Sans"/>
              </a:rPr>
              <a:t>. </a:t>
            </a:r>
            <a:endParaRPr b="0" i="0" sz="600" u="none" cap="none" strike="noStrike">
              <a:solidFill>
                <a:srgbClr val="000000"/>
              </a:solidFill>
              <a:latin typeface="Open Sans"/>
              <a:ea typeface="Open Sans"/>
              <a:cs typeface="Open Sans"/>
              <a:sym typeface="Open Sans"/>
            </a:endParaRPr>
          </a:p>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Open Sans"/>
                <a:ea typeface="Open Sans"/>
                <a:cs typeface="Open Sans"/>
                <a:sym typeface="Open Sans"/>
              </a:rPr>
              <a:t>Available under </a:t>
            </a:r>
            <a:r>
              <a:rPr b="0" i="0" lang="en" sz="600" u="sng" cap="none" strike="noStrike">
                <a:solidFill>
                  <a:srgbClr val="0097A7"/>
                </a:solidFill>
                <a:latin typeface="Open Sans"/>
                <a:ea typeface="Open Sans"/>
                <a:cs typeface="Open Sans"/>
                <a:sym typeface="Open Sans"/>
                <a:hlinkClick r:id="rId4">
                  <a:extLst>
                    <a:ext uri="{A12FA001-AC4F-418D-AE19-62706E023703}">
                      <ahyp:hlinkClr val="tx"/>
                    </a:ext>
                  </a:extLst>
                </a:hlinkClick>
              </a:rPr>
              <a:t>Creative Commons Attribution</a:t>
            </a:r>
            <a:r>
              <a:rPr b="0" i="0" lang="en" sz="600" u="none" cap="none" strike="noStrike">
                <a:solidFill>
                  <a:srgbClr val="000000"/>
                </a:solidFill>
                <a:latin typeface="Open Sans"/>
                <a:ea typeface="Open Sans"/>
                <a:cs typeface="Open Sans"/>
                <a:sym typeface="Open Sans"/>
              </a:rPr>
              <a:t> License.</a:t>
            </a:r>
            <a:endParaRPr b="0" i="0" sz="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ph type="title"/>
          </p:nvPr>
        </p:nvSpPr>
        <p:spPr>
          <a:xfrm>
            <a:off x="457200" y="605600"/>
            <a:ext cx="6969000" cy="65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RDM, FAIR &amp; Open data</a:t>
            </a:r>
            <a:endParaRPr/>
          </a:p>
        </p:txBody>
      </p:sp>
      <p:sp>
        <p:nvSpPr>
          <p:cNvPr id="260" name="Google Shape;260;p20"/>
          <p:cNvSpPr/>
          <p:nvPr/>
        </p:nvSpPr>
        <p:spPr>
          <a:xfrm>
            <a:off x="3872088" y="1320800"/>
            <a:ext cx="3002700" cy="3002700"/>
          </a:xfrm>
          <a:prstGeom prst="ellipse">
            <a:avLst/>
          </a:prstGeom>
          <a:solidFill>
            <a:srgbClr val="F7FFB3"/>
          </a:solidFill>
          <a:ln cap="flat" cmpd="sng" w="25400">
            <a:solidFill>
              <a:srgbClr val="0071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1" name="Google Shape;261;p20"/>
          <p:cNvSpPr/>
          <p:nvPr/>
        </p:nvSpPr>
        <p:spPr>
          <a:xfrm>
            <a:off x="4718755" y="2571750"/>
            <a:ext cx="1693200" cy="1693200"/>
          </a:xfrm>
          <a:prstGeom prst="ellipse">
            <a:avLst/>
          </a:prstGeom>
          <a:solidFill>
            <a:srgbClr val="00717D"/>
          </a:solidFill>
          <a:ln cap="flat" cmpd="sng" w="25400">
            <a:solidFill>
              <a:srgbClr val="0071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2" name="Google Shape;262;p20"/>
          <p:cNvSpPr/>
          <p:nvPr/>
        </p:nvSpPr>
        <p:spPr>
          <a:xfrm>
            <a:off x="3318933" y="3104445"/>
            <a:ext cx="1862700" cy="1330500"/>
          </a:xfrm>
          <a:prstGeom prst="ellipse">
            <a:avLst/>
          </a:prstGeom>
          <a:solidFill>
            <a:srgbClr val="EF8600">
              <a:alpha val="65880"/>
            </a:srgbClr>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3" name="Google Shape;263;p20"/>
          <p:cNvSpPr/>
          <p:nvPr/>
        </p:nvSpPr>
        <p:spPr>
          <a:xfrm>
            <a:off x="1298222" y="1017725"/>
            <a:ext cx="6276600" cy="3960600"/>
          </a:xfrm>
          <a:prstGeom prst="ellipse">
            <a:avLst/>
          </a:prstGeom>
          <a:no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64" name="Google Shape;264;p20"/>
          <p:cNvSpPr txBox="1"/>
          <p:nvPr/>
        </p:nvSpPr>
        <p:spPr>
          <a:xfrm>
            <a:off x="4617154" y="1550420"/>
            <a:ext cx="1512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4B53"/>
                </a:solidFill>
                <a:latin typeface="Arial"/>
                <a:ea typeface="Arial"/>
                <a:cs typeface="Arial"/>
                <a:sym typeface="Arial"/>
              </a:rPr>
              <a:t>Managed data (RDM)</a:t>
            </a:r>
            <a:endParaRPr/>
          </a:p>
        </p:txBody>
      </p:sp>
      <p:sp>
        <p:nvSpPr>
          <p:cNvPr id="265" name="Google Shape;265;p20"/>
          <p:cNvSpPr txBox="1"/>
          <p:nvPr/>
        </p:nvSpPr>
        <p:spPr>
          <a:xfrm>
            <a:off x="5080003" y="2739815"/>
            <a:ext cx="948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600" u="none" cap="none" strike="noStrike">
                <a:solidFill>
                  <a:srgbClr val="FFFFFF"/>
                </a:solidFill>
                <a:latin typeface="Arial"/>
                <a:ea typeface="Arial"/>
                <a:cs typeface="Arial"/>
                <a:sym typeface="Arial"/>
              </a:rPr>
              <a:t>FAIR data</a:t>
            </a:r>
            <a:endParaRPr/>
          </a:p>
        </p:txBody>
      </p:sp>
      <p:sp>
        <p:nvSpPr>
          <p:cNvPr id="266" name="Google Shape;266;p20"/>
          <p:cNvSpPr txBox="1"/>
          <p:nvPr/>
        </p:nvSpPr>
        <p:spPr>
          <a:xfrm>
            <a:off x="3668892" y="3393195"/>
            <a:ext cx="9483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000" u="none" cap="none" strike="noStrike">
                <a:solidFill>
                  <a:srgbClr val="004B53"/>
                </a:solidFill>
                <a:latin typeface="Arial"/>
                <a:ea typeface="Arial"/>
                <a:cs typeface="Arial"/>
                <a:sym typeface="Arial"/>
              </a:rPr>
              <a:t>Open data</a:t>
            </a:r>
            <a:endParaRPr/>
          </a:p>
        </p:txBody>
      </p:sp>
      <p:sp>
        <p:nvSpPr>
          <p:cNvPr id="267" name="Google Shape;267;p20"/>
          <p:cNvSpPr txBox="1"/>
          <p:nvPr/>
        </p:nvSpPr>
        <p:spPr>
          <a:xfrm>
            <a:off x="1930400" y="2073640"/>
            <a:ext cx="119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the wild</a:t>
            </a:r>
            <a:endParaRPr/>
          </a:p>
        </p:txBody>
      </p:sp>
      <p:sp>
        <p:nvSpPr>
          <p:cNvPr id="268" name="Google Shape;268;p20"/>
          <p:cNvSpPr txBox="1"/>
          <p:nvPr/>
        </p:nvSpPr>
        <p:spPr>
          <a:xfrm>
            <a:off x="6412089" y="4516765"/>
            <a:ext cx="2534100" cy="461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Open Sans"/>
                <a:ea typeface="Open Sans"/>
                <a:cs typeface="Open Sans"/>
                <a:sym typeface="Open Sans"/>
              </a:rPr>
              <a:t>Jones, S. Open, FAIR data and RDM. 2018. </a:t>
            </a:r>
            <a:r>
              <a:rPr b="0" i="0" lang="en" sz="600" u="sng" cap="none" strike="noStrike">
                <a:solidFill>
                  <a:srgbClr val="0097A7"/>
                </a:solidFill>
                <a:latin typeface="Open Sans"/>
                <a:ea typeface="Open Sans"/>
                <a:cs typeface="Open Sans"/>
                <a:sym typeface="Open Sans"/>
                <a:hlinkClick r:id="rId3">
                  <a:extLst>
                    <a:ext uri="{A12FA001-AC4F-418D-AE19-62706E023703}">
                      <ahyp:hlinkClr val="tx"/>
                    </a:ext>
                  </a:extLst>
                </a:hlinkClick>
              </a:rPr>
              <a:t>https://www.slideshare.net/sjDCC/open-fair-data-and-rdm</a:t>
            </a:r>
            <a:r>
              <a:rPr b="0" i="0" lang="en" sz="600" u="none" cap="none" strike="noStrike">
                <a:solidFill>
                  <a:srgbClr val="000000"/>
                </a:solidFill>
                <a:latin typeface="Open Sans"/>
                <a:ea typeface="Open Sans"/>
                <a:cs typeface="Open Sans"/>
                <a:sym typeface="Open Sans"/>
              </a:rPr>
              <a:t>. </a:t>
            </a:r>
            <a:endParaRPr b="0" i="0" sz="600" u="none" cap="none" strike="noStrike">
              <a:solidFill>
                <a:srgbClr val="000000"/>
              </a:solidFill>
              <a:latin typeface="Open Sans"/>
              <a:ea typeface="Open Sans"/>
              <a:cs typeface="Open Sans"/>
              <a:sym typeface="Open Sans"/>
            </a:endParaRPr>
          </a:p>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Open Sans"/>
                <a:ea typeface="Open Sans"/>
                <a:cs typeface="Open Sans"/>
                <a:sym typeface="Open Sans"/>
              </a:rPr>
              <a:t>Available under </a:t>
            </a:r>
            <a:r>
              <a:rPr b="0" i="0" lang="en" sz="600" u="sng" cap="none" strike="noStrike">
                <a:solidFill>
                  <a:srgbClr val="0097A7"/>
                </a:solidFill>
                <a:latin typeface="Open Sans"/>
                <a:ea typeface="Open Sans"/>
                <a:cs typeface="Open Sans"/>
                <a:sym typeface="Open Sans"/>
                <a:hlinkClick r:id="rId4">
                  <a:extLst>
                    <a:ext uri="{A12FA001-AC4F-418D-AE19-62706E023703}">
                      <ahyp:hlinkClr val="tx"/>
                    </a:ext>
                  </a:extLst>
                </a:hlinkClick>
              </a:rPr>
              <a:t>Creative Commons Attribution</a:t>
            </a:r>
            <a:r>
              <a:rPr b="0" i="0" lang="en" sz="600" u="none" cap="none" strike="noStrike">
                <a:solidFill>
                  <a:srgbClr val="000000"/>
                </a:solidFill>
                <a:latin typeface="Open Sans"/>
                <a:ea typeface="Open Sans"/>
                <a:cs typeface="Open Sans"/>
                <a:sym typeface="Open Sans"/>
              </a:rPr>
              <a:t> License.</a:t>
            </a:r>
            <a:endParaRPr b="0" i="0" sz="600" u="none" cap="none" strike="noStrike">
              <a:solidFill>
                <a:srgbClr val="000000"/>
              </a:solidFill>
              <a:latin typeface="Open Sans"/>
              <a:ea typeface="Open Sans"/>
              <a:cs typeface="Open Sans"/>
              <a:sym typeface="Open Sans"/>
            </a:endParaRPr>
          </a:p>
        </p:txBody>
      </p:sp>
      <p:cxnSp>
        <p:nvCxnSpPr>
          <p:cNvPr id="269" name="Google Shape;269;p20"/>
          <p:cNvCxnSpPr/>
          <p:nvPr/>
        </p:nvCxnSpPr>
        <p:spPr>
          <a:xfrm>
            <a:off x="3727600" y="2427275"/>
            <a:ext cx="982500" cy="823500"/>
          </a:xfrm>
          <a:prstGeom prst="straightConnector1">
            <a:avLst/>
          </a:prstGeom>
          <a:noFill/>
          <a:ln cap="flat" cmpd="sng" w="38100">
            <a:solidFill>
              <a:schemeClr val="accent4"/>
            </a:solidFill>
            <a:prstDash val="solid"/>
            <a:round/>
            <a:headEnd len="med" w="med" type="none"/>
            <a:tailEnd len="med" w="med" type="triangle"/>
          </a:ln>
        </p:spPr>
      </p:cxnSp>
      <p:cxnSp>
        <p:nvCxnSpPr>
          <p:cNvPr id="270" name="Google Shape;270;p20"/>
          <p:cNvCxnSpPr/>
          <p:nvPr/>
        </p:nvCxnSpPr>
        <p:spPr>
          <a:xfrm flipH="1" rot="5400000">
            <a:off x="5102125" y="3991025"/>
            <a:ext cx="982500" cy="823500"/>
          </a:xfrm>
          <a:prstGeom prst="straightConnector1">
            <a:avLst/>
          </a:prstGeom>
          <a:noFill/>
          <a:ln cap="flat" cmpd="sng" w="38100">
            <a:solidFill>
              <a:schemeClr val="accent4"/>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1"/>
          <p:cNvSpPr txBox="1"/>
          <p:nvPr>
            <p:ph type="title"/>
          </p:nvPr>
        </p:nvSpPr>
        <p:spPr>
          <a:xfrm>
            <a:off x="457200" y="605600"/>
            <a:ext cx="6969000" cy="65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RDM, FAIR &amp; Open data</a:t>
            </a:r>
            <a:endParaRPr/>
          </a:p>
        </p:txBody>
      </p:sp>
      <p:sp>
        <p:nvSpPr>
          <p:cNvPr id="276" name="Google Shape;276;p21"/>
          <p:cNvSpPr txBox="1"/>
          <p:nvPr/>
        </p:nvSpPr>
        <p:spPr>
          <a:xfrm>
            <a:off x="4125600" y="4443150"/>
            <a:ext cx="4706700" cy="554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Open Sans"/>
                <a:ea typeface="Open Sans"/>
                <a:cs typeface="Open Sans"/>
                <a:sym typeface="Open Sans"/>
              </a:rPr>
              <a:t>Jones, S. Open, FAIR data and RDM. 2018. </a:t>
            </a:r>
            <a:r>
              <a:rPr b="0" i="0" lang="en" sz="800" u="sng" cap="none" strike="noStrike">
                <a:solidFill>
                  <a:srgbClr val="0097A7"/>
                </a:solidFill>
                <a:latin typeface="Open Sans"/>
                <a:ea typeface="Open Sans"/>
                <a:cs typeface="Open Sans"/>
                <a:sym typeface="Open Sans"/>
                <a:hlinkClick r:id="rId3">
                  <a:extLst>
                    <a:ext uri="{A12FA001-AC4F-418D-AE19-62706E023703}">
                      <ahyp:hlinkClr val="tx"/>
                    </a:ext>
                  </a:extLst>
                </a:hlinkClick>
              </a:rPr>
              <a:t>https://www.slideshare.net/sjDCC/open-fair-data-and-rdm</a:t>
            </a:r>
            <a:r>
              <a:rPr b="0" i="0" lang="en" sz="800" u="none" cap="none" strike="noStrike">
                <a:solidFill>
                  <a:srgbClr val="000000"/>
                </a:solidFill>
                <a:latin typeface="Open Sans"/>
                <a:ea typeface="Open Sans"/>
                <a:cs typeface="Open Sans"/>
                <a:sym typeface="Open Sans"/>
              </a:rPr>
              <a:t>. </a:t>
            </a:r>
            <a:endParaRPr b="0" i="0" sz="800" u="none" cap="none" strike="noStrike">
              <a:solidFill>
                <a:srgbClr val="000000"/>
              </a:solidFill>
              <a:latin typeface="Open Sans"/>
              <a:ea typeface="Open Sans"/>
              <a:cs typeface="Open Sans"/>
              <a:sym typeface="Open Sans"/>
            </a:endParaRPr>
          </a:p>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Open Sans"/>
                <a:ea typeface="Open Sans"/>
                <a:cs typeface="Open Sans"/>
                <a:sym typeface="Open Sans"/>
              </a:rPr>
              <a:t>Available under </a:t>
            </a:r>
            <a:r>
              <a:rPr b="0" i="0" lang="en" sz="800" u="sng" cap="none" strike="noStrike">
                <a:solidFill>
                  <a:srgbClr val="0097A7"/>
                </a:solidFill>
                <a:latin typeface="Open Sans"/>
                <a:ea typeface="Open Sans"/>
                <a:cs typeface="Open Sans"/>
                <a:sym typeface="Open Sans"/>
                <a:hlinkClick r:id="rId4">
                  <a:extLst>
                    <a:ext uri="{A12FA001-AC4F-418D-AE19-62706E023703}">
                      <ahyp:hlinkClr val="tx"/>
                    </a:ext>
                  </a:extLst>
                </a:hlinkClick>
              </a:rPr>
              <a:t>Creative Commons Attribution</a:t>
            </a:r>
            <a:r>
              <a:rPr b="0" i="0" lang="en" sz="800" u="none" cap="none" strike="noStrike">
                <a:solidFill>
                  <a:srgbClr val="000000"/>
                </a:solidFill>
                <a:latin typeface="Open Sans"/>
                <a:ea typeface="Open Sans"/>
                <a:cs typeface="Open Sans"/>
                <a:sym typeface="Open Sans"/>
              </a:rPr>
              <a:t> License.</a:t>
            </a:r>
            <a:endParaRPr b="0" i="0" sz="800" u="none" cap="none" strike="noStrike">
              <a:solidFill>
                <a:srgbClr val="000000"/>
              </a:solidFill>
              <a:latin typeface="Open Sans"/>
              <a:ea typeface="Open Sans"/>
              <a:cs typeface="Open Sans"/>
              <a:sym typeface="Open Sans"/>
            </a:endParaRPr>
          </a:p>
        </p:txBody>
      </p:sp>
      <p:pic>
        <p:nvPicPr>
          <p:cNvPr id="277" name="Google Shape;277;p21"/>
          <p:cNvPicPr preferRelativeResize="0"/>
          <p:nvPr/>
        </p:nvPicPr>
        <p:blipFill rotWithShape="1">
          <a:blip r:embed="rId5">
            <a:alphaModFix/>
          </a:blip>
          <a:srcRect b="0" l="0" r="0" t="0"/>
          <a:stretch/>
        </p:blipFill>
        <p:spPr>
          <a:xfrm>
            <a:off x="1798638" y="1219200"/>
            <a:ext cx="4714875" cy="2705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