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 SemiBold"/>
      <p:regular r:id="rId25"/>
      <p:bold r:id="rId26"/>
      <p:italic r:id="rId27"/>
      <p:boldItalic r:id="rId28"/>
    </p:embeddedFont>
    <p:embeddedFont>
      <p:font typeface="Raleway"/>
      <p:regular r:id="rId29"/>
      <p:bold r:id="rId30"/>
      <p:italic r:id="rId31"/>
      <p:boldItalic r:id="rId32"/>
    </p:embeddedFont>
    <p:embeddedFont>
      <p:font typeface="Barlow Light"/>
      <p:regular r:id="rId33"/>
      <p:bold r:id="rId34"/>
      <p:italic r:id="rId35"/>
      <p:boldItalic r:id="rId36"/>
    </p:embeddedFont>
    <p:embeddedFont>
      <p:font typeface="Barlow"/>
      <p:regular r:id="rId37"/>
      <p:bold r:id="rId38"/>
      <p:italic r:id="rId39"/>
      <p:boldItalic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boldItalic.fntdata"/><Relationship Id="rId20" Type="http://schemas.openxmlformats.org/officeDocument/2006/relationships/slide" Target="slides/slide15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SemiBold-bold.fntdata"/><Relationship Id="rId25" Type="http://schemas.openxmlformats.org/officeDocument/2006/relationships/font" Target="fonts/RalewaySemiBold-regular.fntdata"/><Relationship Id="rId28" Type="http://schemas.openxmlformats.org/officeDocument/2006/relationships/font" Target="fonts/RalewaySemiBold-boldItalic.fntdata"/><Relationship Id="rId27" Type="http://schemas.openxmlformats.org/officeDocument/2006/relationships/font" Target="fonts/Raleway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BarlowLight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BarlowLight-italic.fntdata"/><Relationship Id="rId12" Type="http://schemas.openxmlformats.org/officeDocument/2006/relationships/slide" Target="slides/slide7.xml"/><Relationship Id="rId34" Type="http://schemas.openxmlformats.org/officeDocument/2006/relationships/font" Target="fonts/BarlowLight-bold.fntdata"/><Relationship Id="rId15" Type="http://schemas.openxmlformats.org/officeDocument/2006/relationships/slide" Target="slides/slide10.xml"/><Relationship Id="rId37" Type="http://schemas.openxmlformats.org/officeDocument/2006/relationships/font" Target="fonts/Barlow-regular.fntdata"/><Relationship Id="rId14" Type="http://schemas.openxmlformats.org/officeDocument/2006/relationships/slide" Target="slides/slide9.xml"/><Relationship Id="rId36" Type="http://schemas.openxmlformats.org/officeDocument/2006/relationships/font" Target="fonts/BarlowLight-boldItalic.fntdata"/><Relationship Id="rId17" Type="http://schemas.openxmlformats.org/officeDocument/2006/relationships/slide" Target="slides/slide12.xml"/><Relationship Id="rId39" Type="http://schemas.openxmlformats.org/officeDocument/2006/relationships/font" Target="fonts/Barlow-italic.fntdata"/><Relationship Id="rId16" Type="http://schemas.openxmlformats.org/officeDocument/2006/relationships/slide" Target="slides/slide11.xml"/><Relationship Id="rId38" Type="http://schemas.openxmlformats.org/officeDocument/2006/relationships/font" Target="fonts/Barlow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b623c093d_0_3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b623c093d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99e1fa718e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99e1fa718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99e1fa718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99e1fa718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9b623c09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9b623c09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9b623c093d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9b623c093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7aea016d7e5a4d6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7aea016d7e5a4d6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9b623c093d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9b623c093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9b623c093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9b623c093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9b623c093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9b623c093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9b623c093d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9b623c093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9b623c093d_0_3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9b623c093d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99e1fa6e1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99e1fa6e1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99e1fa6e1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99e1fa6e1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99e1fa71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99e1fa71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99e1fa718e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99e1fa718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99e1fa718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99e1fa718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99e1fa718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99e1fa718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99e1fa718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99e1fa718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99e1fa718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99e1fa718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085850" y="2031025"/>
            <a:ext cx="5915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indent="-431800" lvl="8" marL="4114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86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05600"/>
            <a:ext cx="7425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688300"/>
            <a:ext cx="5640900" cy="29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>
              <a:spcBef>
                <a:spcPts val="600"/>
              </a:spcBef>
              <a:spcAft>
                <a:spcPts val="0"/>
              </a:spcAft>
              <a:buSzPts val="1400"/>
              <a:buChar char="▹"/>
              <a:defRPr/>
            </a:lvl2pPr>
            <a:lvl3pPr indent="-317500" lvl="2" marL="1371600">
              <a:spcBef>
                <a:spcPts val="600"/>
              </a:spcBef>
              <a:spcAft>
                <a:spcPts val="0"/>
              </a:spcAft>
              <a:buSzPts val="1400"/>
              <a:buChar char="▹"/>
              <a:defRPr/>
            </a:lvl3pPr>
            <a:lvl4pPr indent="-317500" lvl="3" marL="1828800">
              <a:spcBef>
                <a:spcPts val="600"/>
              </a:spcBef>
              <a:spcAft>
                <a:spcPts val="0"/>
              </a:spcAft>
              <a:buSzPts val="1400"/>
              <a:buChar char="▹"/>
              <a:defRPr/>
            </a:lvl4pPr>
            <a:lvl5pPr indent="-317500" lvl="4" marL="2286000">
              <a:spcBef>
                <a:spcPts val="600"/>
              </a:spcBef>
              <a:spcAft>
                <a:spcPts val="0"/>
              </a:spcAft>
              <a:buSzPts val="1400"/>
              <a:buChar char="▹"/>
              <a:defRPr/>
            </a:lvl5pPr>
            <a:lvl6pPr indent="-317500" lvl="5" marL="2743200">
              <a:spcBef>
                <a:spcPts val="600"/>
              </a:spcBef>
              <a:spcAft>
                <a:spcPts val="0"/>
              </a:spcAft>
              <a:buSzPts val="1400"/>
              <a:buChar char="▹"/>
              <a:defRPr/>
            </a:lvl6pPr>
            <a:lvl7pPr indent="-317500" lvl="6" marL="3200400">
              <a:spcBef>
                <a:spcPts val="600"/>
              </a:spcBef>
              <a:spcAft>
                <a:spcPts val="0"/>
              </a:spcAft>
              <a:buSzPts val="1400"/>
              <a:buChar char="▹"/>
              <a:defRPr/>
            </a:lvl7pPr>
            <a:lvl8pPr indent="-317500" lvl="7" marL="3657600">
              <a:spcBef>
                <a:spcPts val="600"/>
              </a:spcBef>
              <a:spcAft>
                <a:spcPts val="0"/>
              </a:spcAft>
              <a:buSzPts val="1400"/>
              <a:buChar char="▹"/>
              <a:defRPr/>
            </a:lvl8pPr>
            <a:lvl9pPr indent="-317500" lvl="8" marL="4114800">
              <a:spcBef>
                <a:spcPts val="600"/>
              </a:spcBef>
              <a:spcAft>
                <a:spcPts val="0"/>
              </a:spcAft>
              <a:buSzPts val="1400"/>
              <a:buChar char="▹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457200" y="605600"/>
            <a:ext cx="7773900" cy="5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7200" y="1439000"/>
            <a:ext cx="2682600" cy="32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800"/>
            </a:lvl1pPr>
            <a:lvl2pPr indent="-317500" lvl="1" marL="91440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800"/>
            </a:lvl2pPr>
            <a:lvl3pPr indent="-317500" lvl="2" marL="137160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800"/>
            </a:lvl3pPr>
            <a:lvl4pPr indent="-342900" lvl="3" marL="1828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415576" y="1439000"/>
            <a:ext cx="2682600" cy="32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800"/>
            </a:lvl1pPr>
            <a:lvl2pPr indent="-317500" lvl="1" marL="91440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800"/>
            </a:lvl2pPr>
            <a:lvl3pPr indent="-317500" lvl="2" marL="137160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800"/>
            </a:lvl3pPr>
            <a:lvl4pPr indent="-342900" lvl="3" marL="1828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57200" y="605600"/>
            <a:ext cx="7773900" cy="5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0" y="1439000"/>
            <a:ext cx="2563500" cy="32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3290250" y="1439000"/>
            <a:ext cx="2563500" cy="32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6123300" y="1439000"/>
            <a:ext cx="2563500" cy="32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605600"/>
            <a:ext cx="7773900" cy="5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605600"/>
            <a:ext cx="77739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aleway SemiBold"/>
              <a:buNone/>
              <a:defRPr sz="24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13375"/>
            <a:ext cx="56409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Char char="▸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17500" lvl="1" marL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Char char="▹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17500" lvl="2" marL="1371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Char char="▹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17500" lvl="3" marL="1828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▹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17500" lvl="4" marL="2286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▹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17500" lvl="5" marL="2743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▹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17500" lvl="6" marL="3200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▹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17500" lvl="7" marL="3657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▹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17500" lvl="8" marL="4114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▹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ans.knaw.nl/en/file-formats/" TargetMode="External"/><Relationship Id="rId4" Type="http://schemas.openxmlformats.org/officeDocument/2006/relationships/hyperlink" Target="https://ukdataservice.ac.uk/learning-hub/research-data-management/format-your-data/recommended-format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fairsharing.org/" TargetMode="External"/><Relationship Id="rId4" Type="http://schemas.openxmlformats.org/officeDocument/2006/relationships/hyperlink" Target="https://rd-alliance.github.io/metadata-directory/standards/" TargetMode="External"/><Relationship Id="rId5" Type="http://schemas.openxmlformats.org/officeDocument/2006/relationships/hyperlink" Target="https://nsteffel.github.io/dublin_core_generator/index.html" TargetMode="External"/><Relationship Id="rId6" Type="http://schemas.openxmlformats.org/officeDocument/2006/relationships/hyperlink" Target="https://www.dcc.ac.uk/guidance/standards/metadata/tools" TargetMode="External"/><Relationship Id="rId7" Type="http://schemas.openxmlformats.org/officeDocument/2006/relationships/hyperlink" Target="https://guides.lib.uci.edu/datamanagement/readm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penrefine.org/" TargetMode="External"/><Relationship Id="rId4" Type="http://schemas.openxmlformats.org/officeDocument/2006/relationships/hyperlink" Target="https://amnesia.openaire.eu/" TargetMode="External"/><Relationship Id="rId5" Type="http://schemas.openxmlformats.org/officeDocument/2006/relationships/image" Target="../media/image1.jpg"/><Relationship Id="rId6" Type="http://schemas.openxmlformats.org/officeDocument/2006/relationships/hyperlink" Target="https://unsplash.com/@pcalescu?utm_source=unsplash&amp;utm_medium=referral&amp;utm_content=creditCopyText" TargetMode="External"/><Relationship Id="rId7" Type="http://schemas.openxmlformats.org/officeDocument/2006/relationships/hyperlink" Target="https://unsplash.com/photos/KW3m50XRhjk?utm_source=unsplash&amp;utm_medium=referral&amp;utm_content=creditCopyTex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hyperlink" Target="https://commons.wikimedia.org/wiki/File:Backup_Backup_Backup_-_And_Test_Restores.jpg" TargetMode="External"/><Relationship Id="rId5" Type="http://schemas.openxmlformats.org/officeDocument/2006/relationships/hyperlink" Target="https://commons.wikimedia.org/" TargetMode="External"/><Relationship Id="rId6" Type="http://schemas.openxmlformats.org/officeDocument/2006/relationships/hyperlink" Target="https://creativecommons.org/licenses/by/2.0/deed.en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ans.knaw.nl/en/file-formats/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s://unsplash.com/@pcalescu?utm_source=unsplash&amp;utm_medium=referral&amp;utm_content=creditCopyText" TargetMode="External"/><Relationship Id="rId6" Type="http://schemas.openxmlformats.org/officeDocument/2006/relationships/hyperlink" Target="https://unsplash.com/photos/KW3m50XRhjk?utm_source=unsplash&amp;utm_medium=referral&amp;utm_content=creditCopyText" TargetMode="External"/><Relationship Id="rId7" Type="http://schemas.openxmlformats.org/officeDocument/2006/relationships/hyperlink" Target="https://unsplash.com/@ula_kuzma?utm_source=unsplash&amp;utm_medium=referral&amp;utm_content=creditCopyText" TargetMode="External"/><Relationship Id="rId8" Type="http://schemas.openxmlformats.org/officeDocument/2006/relationships/hyperlink" Target="https://unsplash.com/photos/9i4DHlC80AQ?utm_source=unsplash&amp;utm_medium=referral&amp;utm_content=creditCopyTex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re3data.org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://creativecommons.org/licenses/by/4.0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isometric.online/" TargetMode="External"/><Relationship Id="rId5" Type="http://schemas.openxmlformats.org/officeDocument/2006/relationships/hyperlink" Target="http://unsplash.com/&amp;utm_source=slidescarniva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hyperlink" Target="https://unsplash.com/@arifriyanto?utm_source=unsplash&amp;utm_medium=referral&amp;utm_content=creditCopyText" TargetMode="External"/><Relationship Id="rId5" Type="http://schemas.openxmlformats.org/officeDocument/2006/relationships/hyperlink" Target="https://unsplash.com/photos/G1N9kDHqBrQ?utm_source=unsplash&amp;utm_medium=referral&amp;utm_content=creditCopyTex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3"/>
          <p:cNvGrpSpPr/>
          <p:nvPr/>
        </p:nvGrpSpPr>
        <p:grpSpPr>
          <a:xfrm>
            <a:off x="5267278" y="814808"/>
            <a:ext cx="3551521" cy="3599748"/>
            <a:chOff x="5122427" y="668001"/>
            <a:chExt cx="3841143" cy="3893303"/>
          </a:xfrm>
        </p:grpSpPr>
        <p:grpSp>
          <p:nvGrpSpPr>
            <p:cNvPr id="68" name="Google Shape;68;p13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9" name="Google Shape;69;p13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rect b="b" l="l" r="r" t="t"/>
                <a:pathLst>
                  <a:path extrusionOk="0" h="2673785" w="2018061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" name="Google Shape;176;p13"/>
            <p:cNvSpPr/>
            <p:nvPr/>
          </p:nvSpPr>
          <p:spPr>
            <a:xfrm>
              <a:off x="6986665" y="3342725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7014156" y="3327342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7014156" y="3298709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7976493" y="3396565"/>
              <a:ext cx="664692" cy="383742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7912754" y="3450709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7863331" y="3479190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7813984" y="3507747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7451727" y="3699575"/>
              <a:ext cx="664616" cy="38374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7387988" y="3753643"/>
              <a:ext cx="593293" cy="342595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7338565" y="3782200"/>
              <a:ext cx="582091" cy="33604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7289218" y="3810681"/>
              <a:ext cx="496671" cy="286816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7582329" y="3561435"/>
              <a:ext cx="337413" cy="194766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7800200" y="3687162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8018073" y="3812966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6687910" y="670084"/>
              <a:ext cx="164002" cy="239775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700339" y="668001"/>
              <a:ext cx="78555" cy="96805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6715688" y="773039"/>
              <a:ext cx="96898" cy="108448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6550295" y="816287"/>
              <a:ext cx="182863" cy="260314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6687493" y="808527"/>
              <a:ext cx="141254" cy="186323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6712641" y="675415"/>
              <a:ext cx="103914" cy="128012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6716857" y="674913"/>
              <a:ext cx="104325" cy="98187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591681" y="1319278"/>
              <a:ext cx="82039" cy="62578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6592043" y="1339232"/>
              <a:ext cx="81667" cy="42638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6550653" y="1292322"/>
              <a:ext cx="75096" cy="58175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550998" y="1311512"/>
              <a:ext cx="74798" cy="3904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6578488" y="992358"/>
              <a:ext cx="178821" cy="308422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6627226" y="992967"/>
              <a:ext cx="178028" cy="333954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560953" y="971949"/>
              <a:ext cx="266226" cy="245057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6774876" y="827227"/>
              <a:ext cx="92521" cy="324362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6792998" y="823141"/>
              <a:ext cx="55942" cy="71147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6683350" y="808424"/>
              <a:ext cx="47853" cy="50242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" name="Google Shape;207;p13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8" name="Google Shape;208;p13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rect b="b" l="l" r="r" t="t"/>
                <a:pathLst>
                  <a:path extrusionOk="0" h="318657" w="217597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rect b="b" l="l" r="r" t="t"/>
                <a:pathLst>
                  <a:path extrusionOk="0" h="235450" w="40647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rect b="b" l="l" r="r" t="t"/>
                <a:pathLst>
                  <a:path extrusionOk="0" h="128329" w="103921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rect b="b" l="l" r="r" t="t"/>
                <a:pathLst>
                  <a:path extrusionOk="0" h="143860" w="128622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rect b="b" l="l" r="r" t="t"/>
                <a:pathLst>
                  <a:path extrusionOk="0" h="215209" w="187397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rect b="b" l="l" r="r" t="t"/>
                <a:pathLst>
                  <a:path extrusionOk="0" h="170431" w="138529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rect b="b" l="l" r="r" t="t"/>
                <a:pathLst>
                  <a:path extrusionOk="0" h="130867" w="138474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rect b="b" l="l" r="r" t="t"/>
                <a:pathLst>
                  <a:path extrusionOk="0" h="307779" w="93089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rect b="b" l="l" r="r" t="t"/>
                <a:pathLst>
                  <a:path extrusionOk="0" h="83141" w="108744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rect b="b" l="l" r="r" t="t"/>
                <a:pathLst>
                  <a:path extrusionOk="0" h="56238" w="108204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rect b="b" l="l" r="r" t="t"/>
                <a:pathLst>
                  <a:path extrusionOk="0" h="77341" w="99827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rect b="b" l="l" r="r" t="t"/>
                <a:pathLst>
                  <a:path extrusionOk="0" h="51729" w="99536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rect b="b" l="l" r="r" t="t"/>
                <a:pathLst>
                  <a:path extrusionOk="0" h="744450" w="213068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rect b="b" l="l" r="r" t="t"/>
                <a:pathLst>
                  <a:path extrusionOk="0" h="495109" w="226922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3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rect b="b" l="l" r="r" t="t"/>
                <a:pathLst>
                  <a:path extrusionOk="0" h="95029" w="76263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rect b="b" l="l" r="r" t="t"/>
                <a:pathLst>
                  <a:path extrusionOk="0" h="66745" w="63531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13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6" name="Google Shape;226;p13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3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3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3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3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3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3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rect b="b" l="l" r="r" t="t"/>
                <a:pathLst>
                  <a:path extrusionOk="0" h="95119" w="122876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3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rect b="b" l="l" r="r" t="t"/>
                <a:pathLst>
                  <a:path extrusionOk="0" h="63751" w="122242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rect b="b" l="l" r="r" t="t"/>
                <a:pathLst>
                  <a:path extrusionOk="0" h="91654" w="122771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rect b="b" l="l" r="r" t="t"/>
                <a:pathLst>
                  <a:path extrusionOk="0" h="63800" w="12223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rect b="b" l="l" r="r" t="t"/>
                <a:pathLst>
                  <a:path extrusionOk="0" h="606004" w="211613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rect b="b" l="l" r="r" t="t"/>
                <a:pathLst>
                  <a:path extrusionOk="0" h="132132" w="135319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3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rect b="b" l="l" r="r" t="t"/>
                <a:pathLst>
                  <a:path extrusionOk="0" h="377666" w="192267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rect b="b" l="l" r="r" t="t"/>
                <a:pathLst>
                  <a:path extrusionOk="0" h="442443" w="219367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rect b="b" l="l" r="r" t="t"/>
                <a:pathLst>
                  <a:path extrusionOk="0" h="177613" w="146094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rect b="b" l="l" r="r" t="t"/>
                <a:pathLst>
                  <a:path extrusionOk="0" h="152067" w="154031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3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rect b="b" l="l" r="r" t="t"/>
                <a:pathLst>
                  <a:path extrusionOk="0" h="338613" w="196972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3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rect b="b" l="l" r="r" t="t"/>
                <a:pathLst>
                  <a:path extrusionOk="0" h="306609" w="228028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3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rect b="b" l="l" r="r" t="t"/>
                <a:pathLst>
                  <a:path extrusionOk="0" h="56976" w="115992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3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rect b="b" l="l" r="r" t="t"/>
                <a:pathLst>
                  <a:path extrusionOk="0" h="59099" w="71478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3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rect b="b" l="l" r="r" t="t"/>
                <a:pathLst>
                  <a:path extrusionOk="0" h="103155" w="70866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3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rect b="b" l="l" r="r" t="t"/>
                <a:pathLst>
                  <a:path extrusionOk="0" h="128318" w="85975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7" name="Google Shape;257;p13"/>
            <p:cNvSpPr/>
            <p:nvPr/>
          </p:nvSpPr>
          <p:spPr>
            <a:xfrm>
              <a:off x="7297552" y="1119942"/>
              <a:ext cx="135694" cy="266572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7309787" y="1745656"/>
              <a:ext cx="93354" cy="72328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7310617" y="1769417"/>
              <a:ext cx="92957" cy="48486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7197828" y="1680648"/>
              <a:ext cx="93332" cy="69654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7198064" y="1702707"/>
              <a:ext cx="92908" cy="48486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221254" y="1360384"/>
              <a:ext cx="326905" cy="395190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7417903" y="1095544"/>
              <a:ext cx="102845" cy="100060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7381720" y="1109556"/>
              <a:ext cx="166879" cy="325717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7413797" y="991818"/>
              <a:ext cx="110830" cy="134949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7417935" y="980032"/>
              <a:ext cx="116959" cy="115584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7364000" y="1109861"/>
              <a:ext cx="53873" cy="78410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7794459" y="3551002"/>
              <a:ext cx="540846" cy="312343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7824798" y="3491907"/>
              <a:ext cx="470058" cy="181410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7794490" y="3623727"/>
              <a:ext cx="41071" cy="82677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298847" y="3624184"/>
              <a:ext cx="36118" cy="82219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7842237" y="3535238"/>
              <a:ext cx="450190" cy="25984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7815050" y="3673683"/>
              <a:ext cx="491790" cy="17643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7794490" y="3472184"/>
              <a:ext cx="540791" cy="312391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7752377" y="3752957"/>
              <a:ext cx="148970" cy="86030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7787483" y="3773138"/>
              <a:ext cx="113842" cy="106298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7465892" y="3799784"/>
              <a:ext cx="345033" cy="254286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113340" y="4275363"/>
              <a:ext cx="345795" cy="199644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8345604" y="3658605"/>
              <a:ext cx="79290" cy="172593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8356722" y="3587657"/>
              <a:ext cx="56997" cy="109672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8165307" y="4346248"/>
              <a:ext cx="122958" cy="68962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8165313" y="4357988"/>
              <a:ext cx="120890" cy="57443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8255166" y="4305930"/>
              <a:ext cx="122958" cy="68996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8255174" y="4317703"/>
              <a:ext cx="120890" cy="57443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8198325" y="3858200"/>
              <a:ext cx="179790" cy="507530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8224549" y="3442293"/>
              <a:ext cx="130498" cy="208861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8197056" y="3589895"/>
              <a:ext cx="200686" cy="332311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8000839" y="3631642"/>
              <a:ext cx="254803" cy="198498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8187055" y="3627341"/>
              <a:ext cx="77533" cy="113490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8224358" y="3433131"/>
              <a:ext cx="126514" cy="139443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" name="Google Shape;293;p13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4" name="Google Shape;294;p1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13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300" name="Google Shape;300;p1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" name="Google Shape;305;p13"/>
            <p:cNvSpPr/>
            <p:nvPr/>
          </p:nvSpPr>
          <p:spPr>
            <a:xfrm>
              <a:off x="7451033" y="1163186"/>
              <a:ext cx="126359" cy="353331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7509451" y="1160411"/>
              <a:ext cx="72770" cy="98686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" name="Google Shape;307;p13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8" name="Google Shape;308;p13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rect b="b" l="l" r="r" t="t"/>
                <a:pathLst>
                  <a:path extrusionOk="0" h="206311" w="357473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rect b="b" l="l" r="r" t="t"/>
                <a:pathLst>
                  <a:path extrusionOk="0" h="1032319" w="178689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rect b="b" l="l" r="r" t="t"/>
                <a:pathLst>
                  <a:path extrusionOk="0" h="206501" w="357473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rect b="b" l="l" r="r" t="t"/>
                <a:pathLst>
                  <a:path extrusionOk="0" h="721899" w="178688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rect b="b" l="l" r="r" t="t"/>
                <a:pathLst>
                  <a:path extrusionOk="0" h="399097" w="178689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rect b="b" l="l" r="r" t="t"/>
                <a:pathLst>
                  <a:path extrusionOk="0" h="303342" w="154251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rect b="b" l="l" r="r" t="t"/>
                <a:pathLst>
                  <a:path extrusionOk="0" h="82319" w="106588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rect b="b" l="l" r="r" t="t"/>
                <a:pathLst>
                  <a:path extrusionOk="0" h="55368" w="106123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rect b="b" l="l" r="r" t="t"/>
                <a:pathLst>
                  <a:path extrusionOk="0" h="79516" w="106576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rect b="b" l="l" r="r" t="t"/>
                <a:pathLst>
                  <a:path extrusionOk="0" h="55320" w="106154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rect b="b" l="l" r="r" t="t"/>
                <a:pathLst>
                  <a:path extrusionOk="0" h="450662" w="372536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rect b="b" l="l" r="r" t="t"/>
                <a:pathLst>
                  <a:path extrusionOk="0" h="114020" w="11716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rect b="b" l="l" r="r" t="t"/>
                <a:pathLst>
                  <a:path extrusionOk="0" h="370837" w="189574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rect b="b" l="l" r="r" t="t"/>
                <a:pathLst>
                  <a:path extrusionOk="0" h="153696" w="126365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rect b="b" l="l" r="r" t="t"/>
                <a:pathLst>
                  <a:path extrusionOk="0" h="131805" w="133256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rect b="b" l="l" r="r" t="t"/>
                <a:pathLst>
                  <a:path extrusionOk="0" h="88868" w="61436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4" name="Google Shape;334;p13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5" name="Google Shape;335;p13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rect b="b" l="l" r="r" t="t"/>
                  <a:pathLst>
                    <a:path extrusionOk="0" h="174500" w="303199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13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rect b="b" l="l" r="r" t="t"/>
                  <a:pathLst>
                    <a:path extrusionOk="0" h="45815" w="79173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13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rect b="b" l="l" r="r" t="t"/>
                  <a:pathLst>
                    <a:path extrusionOk="0" h="118292" w="303209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13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rect b="b" l="l" r="r" t="t"/>
                  <a:pathLst>
                    <a:path extrusionOk="0" h="244320" w="217122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13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rect b="b" l="l" r="r" t="t"/>
                  <a:pathLst>
                    <a:path extrusionOk="0" h="245364" w="216421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0" name="Google Shape;340;p13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rect b="b" l="l" r="r" t="t"/>
                <a:pathLst>
                  <a:path extrusionOk="0" h="402337" w="143174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rect b="b" l="l" r="r" t="t"/>
                <a:pathLst>
                  <a:path extrusionOk="0" h="112806" w="82772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3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Research data management</a:t>
            </a:r>
            <a:endParaRPr sz="4400"/>
          </a:p>
        </p:txBody>
      </p:sp>
      <p:sp>
        <p:nvSpPr>
          <p:cNvPr id="343" name="Google Shape;343;p13"/>
          <p:cNvSpPr txBox="1"/>
          <p:nvPr/>
        </p:nvSpPr>
        <p:spPr>
          <a:xfrm>
            <a:off x="1076325" y="3488400"/>
            <a:ext cx="3634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Barlow Light"/>
                <a:ea typeface="Barlow Light"/>
                <a:cs typeface="Barlow Light"/>
                <a:sym typeface="Barlow Light"/>
              </a:rPr>
              <a:t>Obrad Vučkovac</a:t>
            </a:r>
            <a:endParaRPr sz="21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arlow Light"/>
                <a:ea typeface="Barlow Light"/>
                <a:cs typeface="Barlow Light"/>
                <a:sym typeface="Barlow Light"/>
              </a:rPr>
              <a:t>University of Belgrade</a:t>
            </a:r>
            <a:endParaRPr sz="17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arlow Light"/>
                <a:ea typeface="Barlow Light"/>
                <a:cs typeface="Barlow Light"/>
                <a:sym typeface="Barlow Light"/>
              </a:rPr>
              <a:t>Vinča Institute of Nuclear Sciences</a:t>
            </a:r>
            <a:endParaRPr sz="17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"/>
          <p:cNvSpPr txBox="1"/>
          <p:nvPr>
            <p:ph idx="1" type="body"/>
          </p:nvPr>
        </p:nvSpPr>
        <p:spPr>
          <a:xfrm>
            <a:off x="457200" y="1688300"/>
            <a:ext cx="5640900" cy="29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Data Management Plan (DMP)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: a document specifying how data will be managed during and after the research project.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Design research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Policy compliance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Identify existing data sources (data reuse)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Data collection and processing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Data security measures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Long-term preservation and sharing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Data management costs</a:t>
            </a:r>
            <a:endParaRPr/>
          </a:p>
        </p:txBody>
      </p:sp>
      <p:sp>
        <p:nvSpPr>
          <p:cNvPr id="428" name="Google Shape;428;p22"/>
          <p:cNvSpPr txBox="1"/>
          <p:nvPr>
            <p:ph type="title"/>
          </p:nvPr>
        </p:nvSpPr>
        <p:spPr>
          <a:xfrm>
            <a:off x="457200" y="605600"/>
            <a:ext cx="7425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Planning phase</a:t>
            </a:r>
            <a:endParaRPr sz="2400"/>
          </a:p>
        </p:txBody>
      </p:sp>
      <p:grpSp>
        <p:nvGrpSpPr>
          <p:cNvPr id="429" name="Google Shape;429;p22"/>
          <p:cNvGrpSpPr/>
          <p:nvPr/>
        </p:nvGrpSpPr>
        <p:grpSpPr>
          <a:xfrm rot="484048">
            <a:off x="6539620" y="2131225"/>
            <a:ext cx="1568327" cy="1898228"/>
            <a:chOff x="584925" y="922575"/>
            <a:chExt cx="415200" cy="502525"/>
          </a:xfrm>
        </p:grpSpPr>
        <p:sp>
          <p:nvSpPr>
            <p:cNvPr id="430" name="Google Shape;430;p22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3F50"/>
                </a:solidFill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3F50"/>
                </a:solidFill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3F5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"/>
          <p:cNvSpPr txBox="1"/>
          <p:nvPr>
            <p:ph type="title"/>
          </p:nvPr>
        </p:nvSpPr>
        <p:spPr>
          <a:xfrm>
            <a:off x="457200" y="605600"/>
            <a:ext cx="7773900" cy="5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research</a:t>
            </a:r>
            <a:r>
              <a:rPr lang="en"/>
              <a:t>: </a:t>
            </a:r>
            <a:r>
              <a:rPr lang="en"/>
              <a:t>Organiz</a:t>
            </a:r>
            <a:r>
              <a:rPr lang="en"/>
              <a:t>ing data</a:t>
            </a:r>
            <a:endParaRPr/>
          </a:p>
        </p:txBody>
      </p:sp>
      <p:sp>
        <p:nvSpPr>
          <p:cNvPr id="438" name="Google Shape;438;p23"/>
          <p:cNvSpPr txBox="1"/>
          <p:nvPr>
            <p:ph idx="1" type="body"/>
          </p:nvPr>
        </p:nvSpPr>
        <p:spPr>
          <a:xfrm>
            <a:off x="457200" y="1273150"/>
            <a:ext cx="3975300" cy="340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Organizing data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Barlow"/>
              <a:buChar char="▸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file and folder naming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"/>
              <a:buChar char="▹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agree on terminology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"/>
              <a:buChar char="▹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separate words with _ (underscore)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"/>
              <a:buChar char="▹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agreed date format (e.g. YYYYMMDD - </a:t>
            </a: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ISO 8601 standard</a:t>
            </a: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"/>
              <a:buChar char="▸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folder structure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"/>
              <a:buChar char="▸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version control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"/>
              <a:buChar char="▹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automatic or manual versioning system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"/>
              <a:buChar char="▹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include version number: v1, v2_1, final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B45F06"/>
                </a:solidFill>
                <a:latin typeface="Barlow"/>
                <a:ea typeface="Barlow"/>
                <a:cs typeface="Barlow"/>
                <a:sym typeface="Barlow"/>
              </a:rPr>
              <a:t>EXAMPLES!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9" name="Google Shape;439;p23"/>
          <p:cNvSpPr txBox="1"/>
          <p:nvPr>
            <p:ph idx="2" type="body"/>
          </p:nvPr>
        </p:nvSpPr>
        <p:spPr>
          <a:xfrm>
            <a:off x="4781600" y="1273234"/>
            <a:ext cx="3703500" cy="340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File formats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Best practice: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Barlow"/>
              <a:buChar char="▸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non proprietary / open formats (e.g. CSV over XLSX; ODT over DOCX)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Barlow"/>
              <a:buChar char="▸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common usage by research community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Barlow"/>
              <a:buChar char="▸"/>
            </a:pPr>
            <a:r>
              <a:rPr lang="en" sz="15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lossless compression</a:t>
            </a:r>
            <a:endParaRPr sz="15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DANS File formats</a:t>
            </a:r>
            <a:endParaRPr sz="15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Recommended formats - UK Data Service</a:t>
            </a:r>
            <a:endParaRPr sz="15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4"/>
          <p:cNvSpPr txBox="1"/>
          <p:nvPr>
            <p:ph type="title"/>
          </p:nvPr>
        </p:nvSpPr>
        <p:spPr>
          <a:xfrm>
            <a:off x="457200" y="605600"/>
            <a:ext cx="7773900" cy="5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research</a:t>
            </a:r>
            <a:r>
              <a:rPr lang="en"/>
              <a:t>: Documentation</a:t>
            </a:r>
            <a:endParaRPr/>
          </a:p>
        </p:txBody>
      </p:sp>
      <p:sp>
        <p:nvSpPr>
          <p:cNvPr id="445" name="Google Shape;445;p24"/>
          <p:cNvSpPr txBox="1"/>
          <p:nvPr>
            <p:ph idx="1" type="body"/>
          </p:nvPr>
        </p:nvSpPr>
        <p:spPr>
          <a:xfrm>
            <a:off x="4782300" y="1311825"/>
            <a:ext cx="3845400" cy="36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Metadata</a:t>
            </a:r>
            <a:endParaRPr b="1" sz="14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 : 'data about data', used to describe and annotate data. 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A highly structured, machine-readable form of data documentation.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Use Library OPAC or database with faceted search as an example of information discovery.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Barlow"/>
              <a:buChar char="▸"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use standardized metadata whenever possible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Barlow"/>
              <a:buChar char="▹"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standards: </a:t>
            </a:r>
            <a:r>
              <a:rPr lang="en" sz="1300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FAIRsharing</a:t>
            </a: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" sz="1300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RDA metadata directory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Barlow"/>
              <a:buChar char="▸"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tools: </a:t>
            </a:r>
            <a:r>
              <a:rPr lang="en" sz="1300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/>
              </a:rPr>
              <a:t>Dublin Core generator</a:t>
            </a: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" sz="1300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6"/>
              </a:rPr>
              <a:t>DCC Metadata Tools</a:t>
            </a: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 etc.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Barlow"/>
              <a:buChar char="▸"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controlled vocabularies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6" name="Google Shape;446;p24"/>
          <p:cNvSpPr txBox="1"/>
          <p:nvPr>
            <p:ph idx="2" type="body"/>
          </p:nvPr>
        </p:nvSpPr>
        <p:spPr>
          <a:xfrm>
            <a:off x="457200" y="1311825"/>
            <a:ext cx="3845400" cy="3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Documentation</a:t>
            </a:r>
            <a:endParaRPr b="1" sz="14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: any descriptive and contextual information needed to find, understand, and (re)use research data.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Barlow"/>
              <a:buChar char="▸"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(electronic) lab notebooks (e.g. Jupyter Notebook)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Barlow"/>
              <a:buChar char="▸"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README file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Barlow"/>
              <a:buChar char="▹"/>
            </a:pPr>
            <a:r>
              <a:rPr lang="en" sz="1300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7"/>
              </a:rPr>
              <a:t>https://guides.lib.uci.edu/datamanagement/readme</a:t>
            </a: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Barlow"/>
              <a:buChar char="▸"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codebooks, instruments info, calibration etc.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Barlow"/>
              <a:buChar char="▸"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gitHub, GitLab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Barlow"/>
              <a:buChar char="▹"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can be used for version control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Barlow"/>
              <a:buChar char="▸"/>
            </a:pPr>
            <a:r>
              <a:rPr lang="en" sz="1300">
                <a:solidFill>
                  <a:srgbClr val="595959"/>
                </a:solidFill>
                <a:latin typeface="Barlow"/>
                <a:ea typeface="Barlow"/>
                <a:cs typeface="Barlow"/>
                <a:sym typeface="Barlow"/>
              </a:rPr>
              <a:t>… anything that can provide additional information on data</a:t>
            </a:r>
            <a:endParaRPr sz="1300">
              <a:solidFill>
                <a:srgbClr val="59595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5"/>
          <p:cNvSpPr txBox="1"/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During research: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Data cleaning and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analysis</a:t>
            </a:r>
            <a:endParaRPr sz="2400"/>
          </a:p>
        </p:txBody>
      </p:sp>
      <p:sp>
        <p:nvSpPr>
          <p:cNvPr id="452" name="Google Shape;452;p25"/>
          <p:cNvSpPr txBox="1"/>
          <p:nvPr>
            <p:ph idx="1" type="body"/>
          </p:nvPr>
        </p:nvSpPr>
        <p:spPr>
          <a:xfrm>
            <a:off x="457200" y="2148150"/>
            <a:ext cx="36672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Data analysis and interpretation</a:t>
            </a:r>
            <a:endParaRPr sz="1500"/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Data cleaning, validation and quality checking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OpenRefine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Anonymize sensitive data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Amnesia</a:t>
            </a:r>
            <a:r>
              <a:rPr lang="en" sz="1500"/>
              <a:t> (OpenAIRE)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Describing and documenting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Storing, organizing, version control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Barlow"/>
              <a:buChar char="▸"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Include these processes in RDM costs</a:t>
            </a:r>
            <a:endParaRPr b="1" sz="15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53" name="Google Shape;453;p25"/>
          <p:cNvPicPr preferRelativeResize="0"/>
          <p:nvPr/>
        </p:nvPicPr>
        <p:blipFill rotWithShape="1">
          <a:blip r:embed="rId5">
            <a:alphaModFix/>
          </a:blip>
          <a:srcRect b="12514" l="0" r="0" t="12506"/>
          <a:stretch/>
        </p:blipFill>
        <p:spPr>
          <a:xfrm flipH="1">
            <a:off x="4572000" y="0"/>
            <a:ext cx="4572000" cy="5143500"/>
          </a:xfrm>
          <a:prstGeom prst="snip1Rect">
            <a:avLst>
              <a:gd fmla="val 9999" name="adj"/>
            </a:avLst>
          </a:prstGeom>
          <a:noFill/>
          <a:ln>
            <a:noFill/>
          </a:ln>
        </p:spPr>
      </p:pic>
      <p:sp>
        <p:nvSpPr>
          <p:cNvPr id="454" name="Google Shape;454;p2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25"/>
          <p:cNvSpPr txBox="1"/>
          <p:nvPr/>
        </p:nvSpPr>
        <p:spPr>
          <a:xfrm>
            <a:off x="6347122" y="8"/>
            <a:ext cx="275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b="0" i="0" lang="en" sz="9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Paul Calescu</a:t>
            </a:r>
            <a:r>
              <a:rPr b="0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b="0" i="0" lang="en" sz="9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6"/>
          <p:cNvSpPr txBox="1"/>
          <p:nvPr>
            <p:ph type="title"/>
          </p:nvPr>
        </p:nvSpPr>
        <p:spPr>
          <a:xfrm>
            <a:off x="457200" y="605600"/>
            <a:ext cx="7425900" cy="6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During research</a:t>
            </a:r>
            <a:r>
              <a:rPr lang="en" sz="2400"/>
              <a:t>: Data preservation</a:t>
            </a:r>
            <a:endParaRPr sz="2400"/>
          </a:p>
        </p:txBody>
      </p:sp>
      <p:sp>
        <p:nvSpPr>
          <p:cNvPr id="461" name="Google Shape;461;p26"/>
          <p:cNvSpPr txBox="1"/>
          <p:nvPr>
            <p:ph idx="1" type="body"/>
          </p:nvPr>
        </p:nvSpPr>
        <p:spPr>
          <a:xfrm>
            <a:off x="457200" y="1339800"/>
            <a:ext cx="4800900" cy="32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Data needs to be safe and preserved during and after the research.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Preservation during the active phase:</a:t>
            </a:r>
            <a:endParaRPr sz="1500"/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backup plan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/>
              <a:t>e.g. 3-2-1 rule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/>
              <a:t>recommend cloud storage (Google Drive, OneDrive etc.)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Backup and long-term preservation are NOT the same</a:t>
            </a:r>
            <a:endParaRPr b="1" sz="1500"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access control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/>
              <a:t>password protection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/>
              <a:t>encryption</a:t>
            </a:r>
            <a:endParaRPr sz="1500"/>
          </a:p>
        </p:txBody>
      </p:sp>
      <p:pic>
        <p:nvPicPr>
          <p:cNvPr id="462" name="Google Shape;4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2520" y="1339800"/>
            <a:ext cx="3186730" cy="307294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6"/>
          <p:cNvSpPr txBox="1"/>
          <p:nvPr/>
        </p:nvSpPr>
        <p:spPr>
          <a:xfrm>
            <a:off x="5712525" y="4412750"/>
            <a:ext cx="318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rPr>
              <a:t>Image by </a:t>
            </a:r>
            <a:r>
              <a:rPr b="0" i="0" lang="en" sz="1000" u="sng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John</a:t>
            </a:r>
            <a:r>
              <a:rPr b="0" i="0" lang="en" sz="1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b="0" i="0" lang="en" sz="1000" u="sng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Wikimedia Commons</a:t>
            </a:r>
            <a:r>
              <a:rPr b="0" i="0" lang="en" sz="1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rPr>
              <a:t> under </a:t>
            </a:r>
            <a:r>
              <a:rPr b="0" i="0" lang="en" sz="1000" u="sng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</a:t>
            </a:r>
            <a:r>
              <a:rPr b="0" i="0" lang="en" sz="1000" u="none" cap="none" strike="noStrik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rPr>
              <a:t> license</a:t>
            </a:r>
            <a:endParaRPr b="0" i="0" sz="1000" u="none" cap="none" strike="noStrike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7"/>
          <p:cNvSpPr txBox="1"/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After research</a:t>
            </a:r>
            <a:r>
              <a:rPr lang="en" sz="2400"/>
              <a:t>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Data preservation</a:t>
            </a:r>
            <a:endParaRPr sz="2400"/>
          </a:p>
        </p:txBody>
      </p:sp>
      <p:sp>
        <p:nvSpPr>
          <p:cNvPr id="469" name="Google Shape;469;p27"/>
          <p:cNvSpPr txBox="1"/>
          <p:nvPr>
            <p:ph idx="1" type="body"/>
          </p:nvPr>
        </p:nvSpPr>
        <p:spPr>
          <a:xfrm>
            <a:off x="457200" y="1498850"/>
            <a:ext cx="38841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Long-term preservation: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Data selection and appraisal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/>
              <a:t>specify how long to preserve data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/>
              <a:t>specify what data to preserve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/>
              <a:t>specify access and responsibilities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Migrating to open and sustainable formats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DANS list of preferred formats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Archive data and documentation</a:t>
            </a:r>
            <a:endParaRPr sz="15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/>
              <a:t>metadata is available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Specify terms of use</a:t>
            </a:r>
            <a:endParaRPr sz="1500"/>
          </a:p>
        </p:txBody>
      </p:sp>
      <p:pic>
        <p:nvPicPr>
          <p:cNvPr id="470" name="Google Shape;470;p27"/>
          <p:cNvPicPr preferRelativeResize="0"/>
          <p:nvPr/>
        </p:nvPicPr>
        <p:blipFill rotWithShape="1">
          <a:blip r:embed="rId4">
            <a:alphaModFix/>
          </a:blip>
          <a:srcRect b="12619" l="0" r="0" t="12619"/>
          <a:stretch/>
        </p:blipFill>
        <p:spPr>
          <a:xfrm>
            <a:off x="4572000" y="0"/>
            <a:ext cx="4572000" cy="5143500"/>
          </a:xfrm>
          <a:prstGeom prst="snip1Rect">
            <a:avLst>
              <a:gd fmla="val 9999" name="adj"/>
            </a:avLst>
          </a:prstGeom>
          <a:noFill/>
          <a:ln>
            <a:noFill/>
          </a:ln>
        </p:spPr>
      </p:pic>
      <p:sp>
        <p:nvSpPr>
          <p:cNvPr id="471" name="Google Shape;471;p2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27"/>
          <p:cNvSpPr txBox="1"/>
          <p:nvPr/>
        </p:nvSpPr>
        <p:spPr>
          <a:xfrm>
            <a:off x="6347122" y="8"/>
            <a:ext cx="275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b="0" i="0" lang="en" sz="9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Paul Calescu</a:t>
            </a:r>
            <a:r>
              <a:rPr b="0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b="0" i="0" lang="en" sz="9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7"/>
          <p:cNvSpPr txBox="1"/>
          <p:nvPr/>
        </p:nvSpPr>
        <p:spPr>
          <a:xfrm>
            <a:off x="6117972" y="4874658"/>
            <a:ext cx="275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b="0" i="0" lang="en" sz="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Ula Kuźma</a:t>
            </a: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b="0" i="0" lang="en" sz="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8"/>
          <p:cNvSpPr txBox="1"/>
          <p:nvPr>
            <p:ph type="title"/>
          </p:nvPr>
        </p:nvSpPr>
        <p:spPr>
          <a:xfrm>
            <a:off x="457200" y="605600"/>
            <a:ext cx="7773900" cy="5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research: Data sharing and publishing</a:t>
            </a:r>
            <a:endParaRPr/>
          </a:p>
        </p:txBody>
      </p:sp>
      <p:sp>
        <p:nvSpPr>
          <p:cNvPr id="479" name="Google Shape;479;p28"/>
          <p:cNvSpPr txBox="1"/>
          <p:nvPr>
            <p:ph idx="1" type="body"/>
          </p:nvPr>
        </p:nvSpPr>
        <p:spPr>
          <a:xfrm>
            <a:off x="457200" y="1439000"/>
            <a:ext cx="3795000" cy="32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Publish data in a repository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Select a repository: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▹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domain (discipline) specific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▹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re3data.org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▹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general repository (e.g. Zenodo, Figshare)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▹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institutional data repository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Enrich with metadata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Publish in data journal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Choose a licence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0" name="Google Shape;480;p28"/>
          <p:cNvSpPr txBox="1"/>
          <p:nvPr>
            <p:ph idx="2" type="body"/>
          </p:nvPr>
        </p:nvSpPr>
        <p:spPr>
          <a:xfrm>
            <a:off x="4914325" y="1439000"/>
            <a:ext cx="3316800" cy="32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Criteria for repository: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persistent identifier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guaranted long-term preservation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costs (yes or no)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type of access 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does it allow restricted access?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licence choice?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is it certified? (e.g. CoreTrustSeal)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/>
          <p:nvPr>
            <p:ph type="title"/>
          </p:nvPr>
        </p:nvSpPr>
        <p:spPr>
          <a:xfrm>
            <a:off x="457200" y="605600"/>
            <a:ext cx="7773900" cy="5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tips</a:t>
            </a:r>
            <a:endParaRPr/>
          </a:p>
        </p:txBody>
      </p:sp>
      <p:sp>
        <p:nvSpPr>
          <p:cNvPr id="486" name="Google Shape;486;p29"/>
          <p:cNvSpPr txBox="1"/>
          <p:nvPr>
            <p:ph idx="1" type="body"/>
          </p:nvPr>
        </p:nvSpPr>
        <p:spPr>
          <a:xfrm>
            <a:off x="457200" y="1439000"/>
            <a:ext cx="3795000" cy="32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Avoid teaching everything about RDM in one event.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break it down in smaller pieces (DMP, FAIR, data publishing);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have in mind final goals of RDM: data is secured and preserved, easy to find, understand and reuse;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as soon as possible deal with misconceptions, especially about unauthorised data usage and open data;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7" name="Google Shape;487;p29"/>
          <p:cNvSpPr txBox="1"/>
          <p:nvPr>
            <p:ph idx="2" type="body"/>
          </p:nvPr>
        </p:nvSpPr>
        <p:spPr>
          <a:xfrm>
            <a:off x="4914325" y="1439000"/>
            <a:ext cx="3795000" cy="323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Data champions. Use the researchers that had previous experience with data management.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Explain terminology used in RDM;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Present use cases;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Have recommended materials with you. DIY (in national language);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stay informed about the policies and requirements;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▸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stay informed on new developments.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30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494" name="Google Shape;494;p30"/>
            <p:cNvSpPr/>
            <p:nvPr/>
          </p:nvSpPr>
          <p:spPr>
            <a:xfrm>
              <a:off x="3677747" y="776267"/>
              <a:ext cx="2670951" cy="3350306"/>
            </a:xfrm>
            <a:custGeom>
              <a:rect b="b" l="l" r="r" t="t"/>
              <a:pathLst>
                <a:path extrusionOk="0" h="3350306" w="2670951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3662233" y="794118"/>
              <a:ext cx="2655076" cy="3335369"/>
            </a:xfrm>
            <a:custGeom>
              <a:rect b="b" l="l" r="r" t="t"/>
              <a:pathLst>
                <a:path extrusionOk="0" h="3335369" w="2655076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3763407" y="1012375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3763407" y="1170775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3763407" y="1252119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3763407" y="1333558"/>
              <a:ext cx="1235786" cy="759428"/>
            </a:xfrm>
            <a:custGeom>
              <a:rect b="b" l="l" r="r" t="t"/>
              <a:pathLst>
                <a:path extrusionOk="0" h="759428" w="1235786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5632982" y="2768594"/>
              <a:ext cx="578775" cy="425291"/>
            </a:xfrm>
            <a:custGeom>
              <a:rect b="b" l="l" r="r" t="t"/>
              <a:pathLst>
                <a:path extrusionOk="0" h="425291" w="578775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5632982" y="2926995"/>
              <a:ext cx="548794" cy="362521"/>
            </a:xfrm>
            <a:custGeom>
              <a:rect b="b" l="l" r="r" t="t"/>
              <a:pathLst>
                <a:path extrusionOk="0" h="362521" w="548794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5632982" y="3008338"/>
              <a:ext cx="484930" cy="325659"/>
            </a:xfrm>
            <a:custGeom>
              <a:rect b="b" l="l" r="r" t="t"/>
              <a:pathLst>
                <a:path extrusionOk="0" h="325659" w="48493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5632982" y="3089777"/>
              <a:ext cx="454092" cy="307752"/>
            </a:xfrm>
            <a:custGeom>
              <a:rect b="b" l="l" r="r" t="t"/>
              <a:pathLst>
                <a:path extrusionOk="0" h="307752" w="454092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3763407" y="1505008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3763407" y="1663408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3763407" y="1744847"/>
              <a:ext cx="1319638" cy="807910"/>
            </a:xfrm>
            <a:custGeom>
              <a:rect b="b" l="l" r="r" t="t"/>
              <a:pathLst>
                <a:path extrusionOk="0" h="807910" w="1319638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3763407" y="1826191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3763407" y="1997641"/>
              <a:ext cx="1575095" cy="1001077"/>
            </a:xfrm>
            <a:custGeom>
              <a:rect b="b" l="l" r="r" t="t"/>
              <a:pathLst>
                <a:path extrusionOk="0" h="1001077" w="1575095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3763407" y="2156137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763407" y="2237480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3763407" y="2318824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3763407" y="2490369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3763407" y="2648770"/>
              <a:ext cx="1493528" cy="887920"/>
            </a:xfrm>
            <a:custGeom>
              <a:rect b="b" l="l" r="r" t="t"/>
              <a:pathLst>
                <a:path extrusionOk="0" h="887920" w="1493528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5633267" y="2100963"/>
              <a:ext cx="578489" cy="901329"/>
            </a:xfrm>
            <a:custGeom>
              <a:rect b="b" l="l" r="r" t="t"/>
              <a:pathLst>
                <a:path extrusionOk="0" h="901329" w="578489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3680697" y="317054"/>
              <a:ext cx="2667830" cy="1909376"/>
            </a:xfrm>
            <a:custGeom>
              <a:rect b="b" l="l" r="r" t="t"/>
              <a:pathLst>
                <a:path extrusionOk="0" h="1909376" w="266783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3662233" y="334831"/>
              <a:ext cx="2655171" cy="1893451"/>
            </a:xfrm>
            <a:custGeom>
              <a:rect b="b" l="l" r="r" t="t"/>
              <a:pathLst>
                <a:path extrusionOk="0" h="1893451" w="2655171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3763692" y="506668"/>
              <a:ext cx="2448064" cy="1546988"/>
            </a:xfrm>
            <a:custGeom>
              <a:rect b="b" l="l" r="r" t="t"/>
              <a:pathLst>
                <a:path extrusionOk="0" h="1546988" w="2448064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6042246" y="1815046"/>
              <a:ext cx="173984" cy="241344"/>
            </a:xfrm>
            <a:custGeom>
              <a:rect b="b" l="l" r="r" t="t"/>
              <a:pathLst>
                <a:path extrusionOk="0" h="241344" w="173984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3824606" y="578160"/>
              <a:ext cx="40165" cy="72472"/>
            </a:xfrm>
            <a:custGeom>
              <a:rect b="b" l="l" r="r" t="t"/>
              <a:pathLst>
                <a:path extrusionOk="0" h="72472" w="40165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3871213" y="621212"/>
              <a:ext cx="35348" cy="54941"/>
            </a:xfrm>
            <a:custGeom>
              <a:rect b="b" l="l" r="r" t="t"/>
              <a:pathLst>
                <a:path extrusionOk="0" h="54941" w="35348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3913502" y="644554"/>
              <a:ext cx="33883" cy="60925"/>
            </a:xfrm>
            <a:custGeom>
              <a:rect b="b" l="l" r="r" t="t"/>
              <a:pathLst>
                <a:path extrusionOk="0" h="60925" w="33883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3956522" y="663093"/>
              <a:ext cx="19892" cy="51720"/>
            </a:xfrm>
            <a:custGeom>
              <a:rect b="b" l="l" r="r" t="t"/>
              <a:pathLst>
                <a:path extrusionOk="0" h="51720" w="19892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3980286" y="683824"/>
              <a:ext cx="34675" cy="54516"/>
            </a:xfrm>
            <a:custGeom>
              <a:rect b="b" l="l" r="r" t="t"/>
              <a:pathLst>
                <a:path extrusionOk="0" h="54516" w="34675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022575" y="681666"/>
              <a:ext cx="32718" cy="85915"/>
            </a:xfrm>
            <a:custGeom>
              <a:rect b="b" l="l" r="r" t="t"/>
              <a:pathLst>
                <a:path extrusionOk="0" h="85915" w="32718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065860" y="766513"/>
              <a:ext cx="8800" cy="10615"/>
            </a:xfrm>
            <a:custGeom>
              <a:rect b="b" l="l" r="r" t="t"/>
              <a:pathLst>
                <a:path extrusionOk="0" h="10615" w="880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086317" y="778377"/>
              <a:ext cx="8807" cy="10445"/>
            </a:xfrm>
            <a:custGeom>
              <a:rect b="b" l="l" r="r" t="t"/>
              <a:pathLst>
                <a:path extrusionOk="0" h="10445" w="8807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106781" y="790188"/>
              <a:ext cx="8804" cy="10445"/>
            </a:xfrm>
            <a:custGeom>
              <a:rect b="b" l="l" r="r" t="t"/>
              <a:pathLst>
                <a:path extrusionOk="0" h="10445" w="8804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6091738" y="1886219"/>
              <a:ext cx="73770" cy="113063"/>
            </a:xfrm>
            <a:custGeom>
              <a:rect b="b" l="l" r="r" t="t"/>
              <a:pathLst>
                <a:path extrusionOk="0" h="113063" w="7377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5099606" y="2084115"/>
              <a:ext cx="833576" cy="1053763"/>
            </a:xfrm>
            <a:custGeom>
              <a:rect b="b" l="l" r="r" t="t"/>
              <a:pathLst>
                <a:path extrusionOk="0" h="1053763" w="833576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974070" y="2163744"/>
              <a:ext cx="820424" cy="1006964"/>
            </a:xfrm>
            <a:custGeom>
              <a:rect b="b" l="l" r="r" t="t"/>
              <a:pathLst>
                <a:path extrusionOk="0" h="1006964" w="820424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5034477" y="2242227"/>
              <a:ext cx="618491" cy="852150"/>
            </a:xfrm>
            <a:custGeom>
              <a:rect b="b" l="l" r="r" t="t"/>
              <a:pathLst>
                <a:path extrusionOk="0" h="852150" w="618491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5108865" y="2242623"/>
              <a:ext cx="621582" cy="807149"/>
            </a:xfrm>
            <a:custGeom>
              <a:rect b="b" l="l" r="r" t="t"/>
              <a:pathLst>
                <a:path extrusionOk="0" h="807149" w="621582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5831808" y="2838412"/>
              <a:ext cx="311135" cy="259746"/>
            </a:xfrm>
            <a:custGeom>
              <a:rect b="b" l="l" r="r" t="t"/>
              <a:pathLst>
                <a:path extrusionOk="0" h="259746" w="311135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5831808" y="2798312"/>
              <a:ext cx="380520" cy="219646"/>
            </a:xfrm>
            <a:custGeom>
              <a:rect b="b" l="l" r="r" t="t"/>
              <a:pathLst>
                <a:path extrusionOk="0" h="219646" w="38052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6056214" y="2910510"/>
              <a:ext cx="696628" cy="514166"/>
            </a:xfrm>
            <a:custGeom>
              <a:rect b="b" l="l" r="r" t="t"/>
              <a:pathLst>
                <a:path extrusionOk="0" h="514166" w="696628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797207" y="2991392"/>
              <a:ext cx="2353338" cy="1403876"/>
            </a:xfrm>
            <a:custGeom>
              <a:rect b="b" l="l" r="r" t="t"/>
              <a:pathLst>
                <a:path extrusionOk="0" h="1403876" w="2353338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2602525" y="4569200"/>
              <a:ext cx="891148" cy="510349"/>
            </a:xfrm>
            <a:custGeom>
              <a:rect b="b" l="l" r="r" t="t"/>
              <a:pathLst>
                <a:path extrusionOk="0" h="510349" w="891148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2671243" y="4325932"/>
              <a:ext cx="591243" cy="341661"/>
            </a:xfrm>
            <a:custGeom>
              <a:rect b="b" l="l" r="r" t="t"/>
              <a:pathLst>
                <a:path extrusionOk="0" h="341661" w="591243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2671243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2966865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352925" y="4700698"/>
              <a:ext cx="220640" cy="124389"/>
            </a:xfrm>
            <a:custGeom>
              <a:rect b="b" l="l" r="r" t="t"/>
              <a:pathLst>
                <a:path extrusionOk="0" h="124389" w="22064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356617" y="4721600"/>
              <a:ext cx="217074" cy="103773"/>
            </a:xfrm>
            <a:custGeom>
              <a:rect b="b" l="l" r="r" t="t"/>
              <a:pathLst>
                <a:path extrusionOk="0" h="103773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173533" y="4605067"/>
              <a:ext cx="220687" cy="124551"/>
            </a:xfrm>
            <a:custGeom>
              <a:rect b="b" l="l" r="r" t="t"/>
              <a:pathLst>
                <a:path extrusionOk="0" h="124551" w="220687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177588" y="4625969"/>
              <a:ext cx="217074" cy="103649"/>
            </a:xfrm>
            <a:custGeom>
              <a:rect b="b" l="l" r="r" t="t"/>
              <a:pathLst>
                <a:path extrusionOk="0" h="103649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766014" y="4132721"/>
              <a:ext cx="711887" cy="612953"/>
            </a:xfrm>
            <a:custGeom>
              <a:rect b="b" l="l" r="r" t="t"/>
              <a:pathLst>
                <a:path extrusionOk="0" h="612953" w="711887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706078" y="4012750"/>
              <a:ext cx="153426" cy="268033"/>
            </a:xfrm>
            <a:custGeom>
              <a:rect b="b" l="l" r="r" t="t"/>
              <a:pathLst>
                <a:path extrusionOk="0" h="268033" w="153426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694181" y="3854621"/>
              <a:ext cx="102411" cy="197244"/>
            </a:xfrm>
            <a:custGeom>
              <a:rect b="b" l="l" r="r" t="t"/>
              <a:pathLst>
                <a:path extrusionOk="0" h="197244" w="102411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799755" y="3593223"/>
              <a:ext cx="234442" cy="375527"/>
            </a:xfrm>
            <a:custGeom>
              <a:rect b="b" l="l" r="r" t="t"/>
              <a:pathLst>
                <a:path extrusionOk="0" h="375527" w="234442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30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552" name="Google Shape;552;p30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553" name="Google Shape;553;p30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rect b="b" l="l" r="r" t="t"/>
                  <a:pathLst>
                    <a:path extrusionOk="0" h="167618" w="474083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30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rect b="b" l="l" r="r" t="t"/>
                  <a:pathLst>
                    <a:path extrusionOk="0" h="123825" w="200539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30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rect b="b" l="l" r="r" t="t"/>
                  <a:pathLst>
                    <a:path extrusionOk="0" h="274003" w="474198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56" name="Google Shape;556;p30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557" name="Google Shape;557;p30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rect b="b" l="l" r="r" t="t"/>
                    <a:pathLst>
                      <a:path extrusionOk="0" h="77247" w="133724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30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rect b="b" l="l" r="r" t="t"/>
                    <a:pathLst>
                      <a:path extrusionOk="0" h="75723" w="131154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59" name="Google Shape;559;p30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30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rect b="b" l="l" r="r" t="t"/>
                  <a:pathLst>
                    <a:path extrusionOk="0" h="16916" w="29303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30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30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rect b="b" l="l" r="r" t="t"/>
                  <a:pathLst>
                    <a:path extrusionOk="0" h="17487" w="29345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30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rect b="b" l="l" r="r" t="t"/>
                  <a:pathLst>
                    <a:path extrusionOk="0" h="17487" w="29372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30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30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rect b="b" l="l" r="r" t="t"/>
                  <a:pathLst>
                    <a:path extrusionOk="0" h="17011" w="2927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30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30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30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30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0" name="Google Shape;570;p30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rect b="b" l="l" r="r" t="t"/>
                  <a:pathLst>
                    <a:path extrusionOk="0" h="16983" w="29387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30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rect b="b" l="l" r="r" t="t"/>
                  <a:pathLst>
                    <a:path extrusionOk="0" h="17011" w="29458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30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rect b="b" l="l" r="r" t="t"/>
                  <a:pathLst>
                    <a:path extrusionOk="0" h="21809" w="3768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30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30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30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30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rect b="b" l="l" r="r" t="t"/>
                  <a:pathLst>
                    <a:path extrusionOk="0" h="16916" w="29434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30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rect b="b" l="l" r="r" t="t"/>
                  <a:pathLst>
                    <a:path extrusionOk="0" h="17047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30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rect b="b" l="l" r="r" t="t"/>
                  <a:pathLst>
                    <a:path extrusionOk="0" h="17106" w="29341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30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Google Shape;580;p30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rect b="b" l="l" r="r" t="t"/>
                  <a:pathLst>
                    <a:path extrusionOk="0" h="17011" w="29291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30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rect b="b" l="l" r="r" t="t"/>
                  <a:pathLst>
                    <a:path extrusionOk="0" h="17011" w="2939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30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rect b="b" l="l" r="r" t="t"/>
                  <a:pathLst>
                    <a:path extrusionOk="0" h="17011" w="29326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30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30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30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rect b="b" l="l" r="r" t="t"/>
                  <a:pathLst>
                    <a:path extrusionOk="0" h="21745" w="3768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30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rect b="b" l="l" r="r" t="t"/>
                  <a:pathLst>
                    <a:path extrusionOk="0" h="24112" w="46109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30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30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rect b="b" l="l" r="r" t="t"/>
                  <a:pathLst>
                    <a:path extrusionOk="0" h="17011" w="28938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30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30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rect b="b" l="l" r="r" t="t"/>
                  <a:pathLst>
                    <a:path extrusionOk="0" h="17011" w="29352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30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30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30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rect b="b" l="l" r="r" t="t"/>
                  <a:pathLst>
                    <a:path extrusionOk="0" h="17202" w="29387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30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rect b="b" l="l" r="r" t="t"/>
                  <a:pathLst>
                    <a:path extrusionOk="0" h="19393" w="34098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30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rect b="b" l="l" r="r" t="t"/>
                  <a:pathLst>
                    <a:path extrusionOk="0" h="19392" w="33778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30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rect b="b" l="l" r="r" t="t"/>
                  <a:pathLst>
                    <a:path extrusionOk="0" h="56826" w="98308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30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rect b="b" l="l" r="r" t="t"/>
                  <a:pathLst>
                    <a:path extrusionOk="0" h="16916" w="29387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30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30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rect b="b" l="l" r="r" t="t"/>
                  <a:pathLst>
                    <a:path extrusionOk="0" h="17011" w="29313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30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30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30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rect b="b" l="l" r="r" t="t"/>
                  <a:pathLst>
                    <a:path extrusionOk="0" h="16916" w="29541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30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rect b="b" l="l" r="r" t="t"/>
                  <a:pathLst>
                    <a:path extrusionOk="0" h="17106" w="29308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30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30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rect b="b" l="l" r="r" t="t"/>
                  <a:pathLst>
                    <a:path extrusionOk="0" h="17487" w="29333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30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rect b="b" l="l" r="r" t="t"/>
                  <a:pathLst>
                    <a:path extrusionOk="0" h="16630" w="29313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30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rect b="b" l="l" r="r" t="t"/>
                  <a:pathLst>
                    <a:path extrusionOk="0" h="17011" w="29041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30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30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rect b="b" l="l" r="r" t="t"/>
                  <a:pathLst>
                    <a:path extrusionOk="0" h="24441" w="42331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30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rect b="b" l="l" r="r" t="t"/>
                  <a:pathLst>
                    <a:path extrusionOk="0" h="17142" w="29345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30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30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30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30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rect b="b" l="l" r="r" t="t"/>
                  <a:pathLst>
                    <a:path extrusionOk="0" h="17106" w="29244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30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30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30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30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30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rect b="b" l="l" r="r" t="t"/>
                  <a:pathLst>
                    <a:path extrusionOk="0" h="16916" w="29291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30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rect b="b" l="l" r="r" t="t"/>
                  <a:pathLst>
                    <a:path extrusionOk="0" h="17011" w="29376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30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rect b="b" l="l" r="r" t="t"/>
                  <a:pathLst>
                    <a:path extrusionOk="0" h="28917" w="50834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30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rect b="b" l="l" r="r" t="t"/>
                  <a:pathLst>
                    <a:path extrusionOk="0" h="19459" w="33968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3" name="Google Shape;623;p30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624" name="Google Shape;624;p30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625" name="Google Shape;625;p30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rect b="b" l="l" r="r" t="t"/>
                    <a:pathLst>
                      <a:path extrusionOk="0" h="386884" w="286484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30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rect b="b" l="l" r="r" t="t"/>
                    <a:pathLst>
                      <a:path extrusionOk="0" h="175524" w="284295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30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30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9" name="Google Shape;629;p30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rect b="b" l="l" r="r" t="t"/>
                    <a:pathLst>
                      <a:path extrusionOk="0" h="168020" w="277062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30" name="Google Shape;630;p30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rect b="b" l="l" r="r" t="t"/>
                  <a:pathLst>
                    <a:path extrusionOk="0" h="199929" w="3426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30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rect b="b" l="l" r="r" t="t"/>
                  <a:pathLst>
                    <a:path extrusionOk="0" h="344805" w="257645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30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rect b="b" l="l" r="r" t="t"/>
                  <a:pathLst>
                    <a:path extrusionOk="0" h="152400" w="261072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33" name="Google Shape;633;p30"/>
            <p:cNvSpPr/>
            <p:nvPr/>
          </p:nvSpPr>
          <p:spPr>
            <a:xfrm>
              <a:off x="2723181" y="3858886"/>
              <a:ext cx="360479" cy="597446"/>
            </a:xfrm>
            <a:custGeom>
              <a:rect b="b" l="l" r="r" t="t"/>
              <a:pathLst>
                <a:path extrusionOk="0" h="597446" w="360479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2983060" y="3959444"/>
              <a:ext cx="457273" cy="356362"/>
            </a:xfrm>
            <a:custGeom>
              <a:rect b="b" l="l" r="r" t="t"/>
              <a:pathLst>
                <a:path extrusionOk="0" h="356362" w="457273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2966834" y="3952080"/>
              <a:ext cx="139371" cy="203905"/>
            </a:xfrm>
            <a:custGeom>
              <a:rect b="b" l="l" r="r" t="t"/>
              <a:pathLst>
                <a:path extrusionOk="0" h="203905" w="139371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2806828" y="3576743"/>
              <a:ext cx="227254" cy="250802"/>
            </a:xfrm>
            <a:custGeom>
              <a:rect b="b" l="l" r="r" t="t"/>
              <a:pathLst>
                <a:path extrusionOk="0" h="250802" w="227254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3061186" y="4495381"/>
              <a:ext cx="201300" cy="278129"/>
            </a:xfrm>
            <a:custGeom>
              <a:rect b="b" l="l" r="r" t="t"/>
              <a:pathLst>
                <a:path extrusionOk="0" h="278129" w="20130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3130570" y="4465187"/>
              <a:ext cx="131916" cy="77057"/>
            </a:xfrm>
            <a:custGeom>
              <a:rect b="b" l="l" r="r" t="t"/>
              <a:pathLst>
                <a:path extrusionOk="0" h="77057" w="131916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30"/>
          <p:cNvSpPr txBox="1"/>
          <p:nvPr>
            <p:ph idx="4294967295" type="ctrTitle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640" name="Google Shape;640;p30"/>
          <p:cNvSpPr txBox="1"/>
          <p:nvPr>
            <p:ph idx="4294967295" type="subTitle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b="1" sz="3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Obrad Vučkovac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University of Belgrade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Vinča Institute of Nuclear Sciences - Library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ORCID: 0000-0001-5616-2680</a:t>
            </a:r>
            <a:endParaRPr sz="1600"/>
          </a:p>
        </p:txBody>
      </p:sp>
      <p:pic>
        <p:nvPicPr>
          <p:cNvPr id="641" name="Google Shape;641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083" y="4782177"/>
            <a:ext cx="679434" cy="239346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30"/>
          <p:cNvSpPr txBox="1"/>
          <p:nvPr/>
        </p:nvSpPr>
        <p:spPr>
          <a:xfrm>
            <a:off x="1354667" y="4686406"/>
            <a:ext cx="690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Except as otherwise noted, this presentation is licensed under the Creative Commons Attribution 4.0 International Licence. 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view a copy of this licence, visit </a:t>
            </a:r>
            <a:r>
              <a:rPr b="0" i="0" lang="en" sz="9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http://creativecommons.org/licenses/by/4.0/</a:t>
            </a: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1"/>
          <p:cNvSpPr txBox="1"/>
          <p:nvPr>
            <p:ph type="title"/>
          </p:nvPr>
        </p:nvSpPr>
        <p:spPr>
          <a:xfrm>
            <a:off x="457200" y="605600"/>
            <a:ext cx="7425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48" name="Google Shape;648;p31"/>
          <p:cNvSpPr txBox="1"/>
          <p:nvPr>
            <p:ph idx="1" type="body"/>
          </p:nvPr>
        </p:nvSpPr>
        <p:spPr>
          <a:xfrm>
            <a:off x="457200" y="1462350"/>
            <a:ext cx="81918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Illustrations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Sergei Tikhonov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649" name="Google Shape;649;p3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"/>
          <p:cNvSpPr txBox="1"/>
          <p:nvPr>
            <p:ph type="title"/>
          </p:nvPr>
        </p:nvSpPr>
        <p:spPr>
          <a:xfrm>
            <a:off x="457200" y="605600"/>
            <a:ext cx="7425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challenges</a:t>
            </a:r>
            <a:endParaRPr/>
          </a:p>
        </p:txBody>
      </p:sp>
      <p:sp>
        <p:nvSpPr>
          <p:cNvPr id="349" name="Google Shape;349;p14"/>
          <p:cNvSpPr txBox="1"/>
          <p:nvPr>
            <p:ph idx="1" type="body"/>
          </p:nvPr>
        </p:nvSpPr>
        <p:spPr>
          <a:xfrm>
            <a:off x="457200" y="1688300"/>
            <a:ext cx="5997300" cy="29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lang="en" sz="1400">
                <a:latin typeface="Barlow"/>
                <a:ea typeface="Barlow"/>
                <a:cs typeface="Barlow"/>
                <a:sym typeface="Barlow"/>
              </a:rPr>
              <a:t>Complexity of the topic</a:t>
            </a:r>
            <a:endParaRPr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▹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r</a:t>
            </a:r>
            <a:r>
              <a:rPr lang="en" sz="1400">
                <a:latin typeface="Barlow"/>
                <a:ea typeface="Barlow"/>
                <a:cs typeface="Barlow"/>
                <a:sym typeface="Barlow"/>
              </a:rPr>
              <a:t>esearch data lifec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ycle, data management plan, </a:t>
            </a:r>
            <a:r>
              <a:rPr lang="en" sz="1400">
                <a:latin typeface="Barlow"/>
                <a:ea typeface="Barlow"/>
                <a:cs typeface="Barlow"/>
                <a:sym typeface="Barlow"/>
              </a:rPr>
              <a:t>FAIR principles, Data publishing and licenses, Open Data</a:t>
            </a:r>
            <a:endParaRPr sz="1400"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lang="en" sz="1400">
                <a:latin typeface="Barlow"/>
                <a:ea typeface="Barlow"/>
                <a:cs typeface="Barlow"/>
                <a:sym typeface="Barlow"/>
              </a:rPr>
              <a:t>Terminology</a:t>
            </a:r>
            <a:endParaRPr sz="1400"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lang="en" sz="1400">
                <a:latin typeface="Barlow"/>
                <a:ea typeface="Barlow"/>
                <a:cs typeface="Barlow"/>
                <a:sym typeface="Barlow"/>
              </a:rPr>
              <a:t>Misconceptions (Open Data, data scooping)</a:t>
            </a:r>
            <a:endParaRPr sz="1400"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lang="en" sz="1400">
                <a:latin typeface="Barlow"/>
                <a:ea typeface="Barlow"/>
                <a:cs typeface="Barlow"/>
                <a:sym typeface="Barlow"/>
              </a:rPr>
              <a:t>Good practice, but not always mandatory 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(policies)</a:t>
            </a:r>
            <a:endParaRPr sz="1400"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lang="en" sz="1400">
                <a:latin typeface="Barlow"/>
                <a:ea typeface="Barlow"/>
                <a:cs typeface="Barlow"/>
                <a:sym typeface="Barlow"/>
              </a:rPr>
              <a:t>More work for researchers, “administrative burden”</a:t>
            </a:r>
            <a:endParaRPr sz="1400"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lang="en" sz="1400">
                <a:latin typeface="Barlow"/>
                <a:ea typeface="Barlow"/>
                <a:cs typeface="Barlow"/>
                <a:sym typeface="Barlow"/>
              </a:rPr>
              <a:t>Infrastructure (in national language)</a:t>
            </a:r>
            <a:endParaRPr sz="1400"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lang="en" sz="1400">
                <a:latin typeface="Barlow"/>
                <a:ea typeface="Barlow"/>
                <a:cs typeface="Barlow"/>
                <a:sym typeface="Barlow"/>
              </a:rPr>
              <a:t>Lack of incentives</a:t>
            </a:r>
            <a:endParaRPr sz="14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"/>
          <p:cNvSpPr txBox="1"/>
          <p:nvPr>
            <p:ph type="title"/>
          </p:nvPr>
        </p:nvSpPr>
        <p:spPr>
          <a:xfrm>
            <a:off x="457200" y="605600"/>
            <a:ext cx="7425900" cy="64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Data Management</a:t>
            </a:r>
            <a:endParaRPr/>
          </a:p>
        </p:txBody>
      </p:sp>
      <p:sp>
        <p:nvSpPr>
          <p:cNvPr id="355" name="Google Shape;355;p15"/>
          <p:cNvSpPr txBox="1"/>
          <p:nvPr>
            <p:ph idx="1" type="body"/>
          </p:nvPr>
        </p:nvSpPr>
        <p:spPr>
          <a:xfrm>
            <a:off x="457200" y="1688300"/>
            <a:ext cx="5640900" cy="29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Research data management (RDM) refers to the organization, storage, preservation, and sharing of data that was generated or collected and used in a research project.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Research Data Management = good research practice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The aim of data management is data </a:t>
            </a:r>
            <a:r>
              <a:rPr lang="en" sz="1600"/>
              <a:t>that </a:t>
            </a:r>
            <a:r>
              <a:rPr lang="en" sz="1600"/>
              <a:t>are: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secured and preserved;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findable, understandable and </a:t>
            </a:r>
            <a:r>
              <a:rPr lang="en" sz="1600" u="sng"/>
              <a:t>reusable</a:t>
            </a:r>
            <a:r>
              <a:rPr lang="en" sz="1600"/>
              <a:t>.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"/>
          <p:cNvSpPr txBox="1"/>
          <p:nvPr>
            <p:ph type="title"/>
          </p:nvPr>
        </p:nvSpPr>
        <p:spPr>
          <a:xfrm>
            <a:off x="457200" y="605600"/>
            <a:ext cx="7425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Data</a:t>
            </a:r>
            <a:endParaRPr/>
          </a:p>
        </p:txBody>
      </p:sp>
      <p:sp>
        <p:nvSpPr>
          <p:cNvPr id="361" name="Google Shape;361;p16"/>
          <p:cNvSpPr txBox="1"/>
          <p:nvPr>
            <p:ph idx="1" type="body"/>
          </p:nvPr>
        </p:nvSpPr>
        <p:spPr>
          <a:xfrm>
            <a:off x="457200" y="1688300"/>
            <a:ext cx="6834600" cy="29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Research data - information that has been collected, observed, generated or created to validate original research findings</a:t>
            </a:r>
            <a:endParaRPr sz="1500"/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Depends on audience;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Digital and non-digital data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▹"/>
            </a:pPr>
            <a:r>
              <a:rPr lang="en" sz="1500"/>
              <a:t>Non-digital data --&gt; physical samples, 3D digitization; include metadata;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Question: What needs for data to be understandable and reusable, even after some longer period of time? 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Data needs metadata and other documentation (codebook, software code, lab notebooks, data quality assessments, etc.), and to be in sustainable formats.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"/>
          <p:cNvSpPr txBox="1"/>
          <p:nvPr>
            <p:ph type="title"/>
          </p:nvPr>
        </p:nvSpPr>
        <p:spPr>
          <a:xfrm>
            <a:off x="511100" y="1030050"/>
            <a:ext cx="3667200" cy="30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Research data and metadata need to be ready for both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machines</a:t>
            </a:r>
            <a:endParaRPr/>
          </a:p>
        </p:txBody>
      </p:sp>
      <p:pic>
        <p:nvPicPr>
          <p:cNvPr id="367" name="Google Shape;367;p17"/>
          <p:cNvPicPr preferRelativeResize="0"/>
          <p:nvPr/>
        </p:nvPicPr>
        <p:blipFill rotWithShape="1">
          <a:blip r:embed="rId3">
            <a:alphaModFix/>
          </a:blip>
          <a:srcRect b="12535" l="0" r="0" t="12535"/>
          <a:stretch/>
        </p:blipFill>
        <p:spPr>
          <a:xfrm>
            <a:off x="4572000" y="0"/>
            <a:ext cx="4572000" cy="5143500"/>
          </a:xfrm>
          <a:prstGeom prst="snip1Rect">
            <a:avLst>
              <a:gd fmla="val 9999" name="adj"/>
            </a:avLst>
          </a:prstGeom>
          <a:noFill/>
          <a:ln>
            <a:noFill/>
          </a:ln>
        </p:spPr>
      </p:pic>
      <p:sp>
        <p:nvSpPr>
          <p:cNvPr id="368" name="Google Shape;368;p1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17"/>
          <p:cNvSpPr txBox="1"/>
          <p:nvPr/>
        </p:nvSpPr>
        <p:spPr>
          <a:xfrm>
            <a:off x="6385122" y="4862983"/>
            <a:ext cx="275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b="0" i="0" lang="en" sz="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Arif Riyanto</a:t>
            </a: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b="0" i="0" lang="en" sz="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"/>
          <p:cNvSpPr txBox="1"/>
          <p:nvPr>
            <p:ph type="title"/>
          </p:nvPr>
        </p:nvSpPr>
        <p:spPr>
          <a:xfrm>
            <a:off x="457200" y="605600"/>
            <a:ext cx="7425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sp>
        <p:nvSpPr>
          <p:cNvPr id="375" name="Google Shape;375;p18"/>
          <p:cNvSpPr txBox="1"/>
          <p:nvPr>
            <p:ph idx="1" type="body"/>
          </p:nvPr>
        </p:nvSpPr>
        <p:spPr>
          <a:xfrm>
            <a:off x="457200" y="1688300"/>
            <a:ext cx="5934000" cy="29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Reasons why researchers need a good RDM practice: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requirements: funder, institution, publisher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/>
              <a:t>for example, Bill &amp; Melinda Gates Foundation, Wellcome Trust, European Commission (</a:t>
            </a:r>
            <a:r>
              <a:rPr lang="en" sz="1600"/>
              <a:t>Horizon Europe) </a:t>
            </a:r>
            <a:r>
              <a:rPr lang="en" sz="1600"/>
              <a:t>etc.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improve scientific communication and cooperation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increase citations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transparency, reproducibility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prevention of data loss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reduce duplication of efforts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▹"/>
            </a:pPr>
            <a:r>
              <a:rPr lang="en" sz="1600"/>
              <a:t>more ethical research</a:t>
            </a:r>
            <a:endParaRPr sz="1600"/>
          </a:p>
        </p:txBody>
      </p:sp>
      <p:sp>
        <p:nvSpPr>
          <p:cNvPr id="376" name="Google Shape;376;p18"/>
          <p:cNvSpPr/>
          <p:nvPr/>
        </p:nvSpPr>
        <p:spPr>
          <a:xfrm rot="930851">
            <a:off x="6467404" y="1113761"/>
            <a:ext cx="1441385" cy="144138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A3F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"/>
          <p:cNvSpPr txBox="1"/>
          <p:nvPr>
            <p:ph type="title"/>
          </p:nvPr>
        </p:nvSpPr>
        <p:spPr>
          <a:xfrm>
            <a:off x="457200" y="605600"/>
            <a:ext cx="7425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misconceptions</a:t>
            </a:r>
            <a:endParaRPr/>
          </a:p>
        </p:txBody>
      </p:sp>
      <p:sp>
        <p:nvSpPr>
          <p:cNvPr id="382" name="Google Shape;382;p19"/>
          <p:cNvSpPr txBox="1"/>
          <p:nvPr>
            <p:ph idx="1" type="body"/>
          </p:nvPr>
        </p:nvSpPr>
        <p:spPr>
          <a:xfrm>
            <a:off x="457200" y="1688300"/>
            <a:ext cx="6411000" cy="29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Common misconseptions regarding RDM: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data scooping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lack of control over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/>
              <a:t>RDM does not necessarely mean Open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fear of wrong data interpretation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IPR issues, data privacy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administrative burden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fact, all these issues can be solved with good RDM practice.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/>
              <a:t>Tips: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/>
              <a:t>be prepared;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/>
              <a:t>have “data champion” with you;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/>
              <a:t>design a website (with Q&amp;A);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/>
              <a:t>promote RDM use cases on workshops, website and/or social media</a:t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 rot="-645332">
            <a:off x="6545900" y="1484585"/>
            <a:ext cx="1364367" cy="136436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A3F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Research Data Lifecycle</a:t>
            </a:r>
            <a:endParaRPr b="1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89" name="Google Shape;389;p20"/>
          <p:cNvGrpSpPr/>
          <p:nvPr/>
        </p:nvGrpSpPr>
        <p:grpSpPr>
          <a:xfrm>
            <a:off x="2694784" y="669833"/>
            <a:ext cx="3237922" cy="3238056"/>
            <a:chOff x="3706812" y="1035050"/>
            <a:chExt cx="4792662" cy="4787899"/>
          </a:xfrm>
        </p:grpSpPr>
        <p:sp>
          <p:nvSpPr>
            <p:cNvPr id="390" name="Google Shape;390;p2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rgbClr val="00B5D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rgbClr val="007BB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20"/>
          <p:cNvSpPr txBox="1"/>
          <p:nvPr/>
        </p:nvSpPr>
        <p:spPr>
          <a:xfrm>
            <a:off x="3306952" y="1010518"/>
            <a:ext cx="97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Planning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7" name="Google Shape;397;p20"/>
          <p:cNvSpPr txBox="1"/>
          <p:nvPr/>
        </p:nvSpPr>
        <p:spPr>
          <a:xfrm>
            <a:off x="4439319" y="1010526"/>
            <a:ext cx="106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Collecting data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8" name="Google Shape;398;p20"/>
          <p:cNvSpPr txBox="1"/>
          <p:nvPr/>
        </p:nvSpPr>
        <p:spPr>
          <a:xfrm>
            <a:off x="4882743" y="1919421"/>
            <a:ext cx="1258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Processing</a:t>
            </a:r>
            <a:endParaRPr i="0" sz="13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&amp;</a:t>
            </a:r>
            <a:endParaRPr i="0" sz="13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analyzing </a:t>
            </a:r>
            <a:endParaRPr i="0" sz="13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data</a:t>
            </a:r>
            <a:endParaRPr sz="1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9" name="Google Shape;399;p20"/>
          <p:cNvSpPr txBox="1"/>
          <p:nvPr/>
        </p:nvSpPr>
        <p:spPr>
          <a:xfrm>
            <a:off x="4284049" y="3107883"/>
            <a:ext cx="115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Preserving data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0" name="Google Shape;400;p20"/>
          <p:cNvSpPr txBox="1"/>
          <p:nvPr/>
        </p:nvSpPr>
        <p:spPr>
          <a:xfrm>
            <a:off x="3128512" y="2981114"/>
            <a:ext cx="97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Sharing data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1" name="Google Shape;401;p20"/>
          <p:cNvSpPr txBox="1"/>
          <p:nvPr/>
        </p:nvSpPr>
        <p:spPr>
          <a:xfrm>
            <a:off x="2610077" y="2027257"/>
            <a:ext cx="97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Reusing data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Research Data Lifecycle</a:t>
            </a:r>
            <a:endParaRPr b="1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07" name="Google Shape;407;p21"/>
          <p:cNvGrpSpPr/>
          <p:nvPr/>
        </p:nvGrpSpPr>
        <p:grpSpPr>
          <a:xfrm>
            <a:off x="2694784" y="669833"/>
            <a:ext cx="3237922" cy="3238056"/>
            <a:chOff x="3706812" y="1035050"/>
            <a:chExt cx="4792662" cy="4787899"/>
          </a:xfrm>
        </p:grpSpPr>
        <p:sp>
          <p:nvSpPr>
            <p:cNvPr id="408" name="Google Shape;408;p2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rgbClr val="00B5D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rgbClr val="007BB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F5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A3F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21"/>
          <p:cNvSpPr txBox="1"/>
          <p:nvPr/>
        </p:nvSpPr>
        <p:spPr>
          <a:xfrm>
            <a:off x="3306952" y="1010518"/>
            <a:ext cx="97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Planning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4439319" y="1010526"/>
            <a:ext cx="106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Collecting data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6" name="Google Shape;416;p21"/>
          <p:cNvSpPr txBox="1"/>
          <p:nvPr/>
        </p:nvSpPr>
        <p:spPr>
          <a:xfrm>
            <a:off x="4882743" y="1919421"/>
            <a:ext cx="1258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Processing</a:t>
            </a:r>
            <a:endParaRPr i="0" sz="13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&amp;</a:t>
            </a:r>
            <a:endParaRPr i="0" sz="13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analyzing </a:t>
            </a:r>
            <a:endParaRPr i="0" sz="130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3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data</a:t>
            </a:r>
            <a:endParaRPr sz="13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4284049" y="3107883"/>
            <a:ext cx="115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Preserving data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8" name="Google Shape;418;p21"/>
          <p:cNvSpPr txBox="1"/>
          <p:nvPr/>
        </p:nvSpPr>
        <p:spPr>
          <a:xfrm>
            <a:off x="3128512" y="2981114"/>
            <a:ext cx="97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Sharing data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9" name="Google Shape;419;p21"/>
          <p:cNvSpPr txBox="1"/>
          <p:nvPr/>
        </p:nvSpPr>
        <p:spPr>
          <a:xfrm>
            <a:off x="2610077" y="2027257"/>
            <a:ext cx="97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Reusing data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0" name="Google Shape;420;p21"/>
          <p:cNvSpPr txBox="1"/>
          <p:nvPr/>
        </p:nvSpPr>
        <p:spPr>
          <a:xfrm>
            <a:off x="1396000" y="352325"/>
            <a:ext cx="1732500" cy="519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Before research</a:t>
            </a: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21" name="Google Shape;421;p21"/>
          <p:cNvSpPr txBox="1"/>
          <p:nvPr/>
        </p:nvSpPr>
        <p:spPr>
          <a:xfrm>
            <a:off x="6396975" y="2029063"/>
            <a:ext cx="1732500" cy="5196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During</a:t>
            </a: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research</a:t>
            </a: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(active phase)</a:t>
            </a: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>
            <a:off x="877575" y="3109663"/>
            <a:ext cx="1732500" cy="5196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After</a:t>
            </a: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research</a:t>
            </a: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