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74" r:id="rId7"/>
    <p:sldId id="283" r:id="rId8"/>
    <p:sldId id="285" r:id="rId9"/>
    <p:sldId id="261" r:id="rId10"/>
    <p:sldId id="262" r:id="rId11"/>
    <p:sldId id="263" r:id="rId12"/>
    <p:sldId id="264" r:id="rId13"/>
    <p:sldId id="265" r:id="rId14"/>
    <p:sldId id="266" r:id="rId15"/>
    <p:sldId id="267" r:id="rId16"/>
    <p:sldId id="270" r:id="rId17"/>
    <p:sldId id="271" r:id="rId18"/>
    <p:sldId id="272" r:id="rId19"/>
    <p:sldId id="286" r:id="rId20"/>
    <p:sldId id="273" r:id="rId21"/>
  </p:sldIdLst>
  <p:sldSz cx="9144000" cy="5143500" type="screen16x9"/>
  <p:notesSz cx="6858000" cy="9144000"/>
  <p:embeddedFontLst>
    <p:embeddedFont>
      <p:font typeface="Open Sans" panose="020B0604020202020204" charset="0"/>
      <p:regular r:id="rId23"/>
      <p:bold r:id="rId24"/>
      <p:italic r:id="rId25"/>
      <p:boldItalic r:id="rId26"/>
    </p:embeddedFont>
    <p:embeddedFont>
      <p:font typeface="Roboto"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brad Vučkovac"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02" autoAdjust="0"/>
  </p:normalViewPr>
  <p:slideViewPr>
    <p:cSldViewPr snapToGrid="0">
      <p:cViewPr varScale="1">
        <p:scale>
          <a:sx n="93" d="100"/>
          <a:sy n="93" d="100"/>
        </p:scale>
        <p:origin x="82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irsfair.eu/fairsfair-data-object-assessment-metrics-request-comment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github.com/pangaea-data-publisher/fuji/issues" TargetMode="External"/><Relationship Id="rId5" Type="http://schemas.openxmlformats.org/officeDocument/2006/relationships/hyperlink" Target="https://doi.org/10.5281/zenodo.3775793" TargetMode="External"/><Relationship Id="rId4" Type="http://schemas.openxmlformats.org/officeDocument/2006/relationships/hyperlink" Target="https://doi.org/10.5281/zenodo.132429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United_Nations_Declaration_on_the_Rights_of_Indigenous_Peoples_Act_(Canada)"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n.wikipedia.org/wiki/CARE_Principles_for_Indigenous_Data_Governance" TargetMode="External"/><Relationship Id="rId4" Type="http://schemas.openxmlformats.org/officeDocument/2006/relationships/hyperlink" Target="https://en.wikipedia.org/wiki/Research_Data_Allianc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penaccess.gatesfoundation.org/how-to-comply/data-sharing-requirement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dbfefa408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dbfefa408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dbfefa408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dbfefa408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Šta mislite da je sve potrebno da neko razume vaše podatke i da ih pravilno upotrebi kada ih preuzme? </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fe0cadf9a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fe0cadf9a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The F-UJI assessment is based on </a:t>
            </a:r>
            <a:r>
              <a:rPr lang="en-US" b="0">
                <a:hlinkClick r:id="rId3"/>
              </a:rPr>
              <a:t>16 out of 17 core FAIR object assessment metrics </a:t>
            </a:r>
            <a:r>
              <a:rPr lang="en-US" b="0"/>
              <a:t>developed within FAIRsFAIR and each corresponding to a part or the whole of a FAIR principle. F-UJI adheres to existing web standards and </a:t>
            </a:r>
            <a:r>
              <a:rPr lang="en-US" b="0">
                <a:hlinkClick r:id="rId4"/>
              </a:rPr>
              <a:t>PID resolution services best practices</a:t>
            </a:r>
            <a:r>
              <a:rPr lang="en-US" b="0"/>
              <a:t> and utilises external registries and resources such as re3data</a:t>
            </a:r>
            <a:r>
              <a:rPr lang="en-US" b="0" baseline="30000"/>
              <a:t>1</a:t>
            </a:r>
            <a:r>
              <a:rPr lang="en-US" b="0"/>
              <a:t> and Datacite</a:t>
            </a:r>
            <a:r>
              <a:rPr lang="en-US" b="0" baseline="30000"/>
              <a:t>2</a:t>
            </a:r>
            <a:r>
              <a:rPr lang="en-US" b="0"/>
              <a:t> APIs, SPDX License List</a:t>
            </a:r>
            <a:r>
              <a:rPr lang="en-US" b="0" baseline="30000"/>
              <a:t>3</a:t>
            </a:r>
            <a:r>
              <a:rPr lang="en-US" b="0"/>
              <a:t>, RDA Metadata Standards Catalog</a:t>
            </a:r>
            <a:r>
              <a:rPr lang="en-US" b="0" baseline="30000"/>
              <a:t>4</a:t>
            </a:r>
            <a:r>
              <a:rPr lang="en-US" b="0"/>
              <a:t>, and Linked Open Vocabularies (LOV)</a:t>
            </a:r>
            <a:r>
              <a:rPr lang="en-US" b="0" baseline="30000"/>
              <a:t>5  </a:t>
            </a:r>
            <a:r>
              <a:rPr lang="en-US" b="0"/>
              <a:t> For information on the practical tests implemented against the metrics, see </a:t>
            </a:r>
            <a:r>
              <a:rPr lang="en-US" b="0">
                <a:hlinkClick r:id="rId5"/>
              </a:rPr>
              <a:t>Devaraju, Huber, et al., 2020</a:t>
            </a:r>
            <a:r>
              <a:rPr lang="en-US" b="0"/>
              <a:t>.</a:t>
            </a:r>
          </a:p>
          <a:p>
            <a:r>
              <a:rPr lang="en-US" b="0"/>
              <a:t>The source code is now available with a free license through Github. Any feedback on improving the tool and associated metrics can be added as an issue on </a:t>
            </a:r>
            <a:r>
              <a:rPr lang="en-US" b="0">
                <a:hlinkClick r:id="rId6"/>
              </a:rPr>
              <a:t>Github.</a:t>
            </a:r>
            <a:endParaRPr lang="en-US" b="0"/>
          </a:p>
          <a:p>
            <a:pPr marL="0" lvl="0" indent="0" algn="l" rtl="0">
              <a:spcBef>
                <a:spcPts val="0"/>
              </a:spcBef>
              <a:spcAft>
                <a:spcPts val="0"/>
              </a:spcAft>
              <a:buNone/>
            </a:pPr>
            <a:endParaRPr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01588d49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01588d49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fe0cadf9a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fe0cadf9a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principles as a way to upgrade FAIR…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02255c7c59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02255c7c5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solidFill>
                  <a:schemeClr val="dk1"/>
                </a:solidFill>
              </a:rPr>
              <a:t>The CARE Principles for Indigenous Data Governance were created to advance the legal principles underlying collective and individual data rights in the context of the</a:t>
            </a:r>
            <a:r>
              <a:rPr lang="en" b="0">
                <a:solidFill>
                  <a:schemeClr val="dk1"/>
                </a:solidFill>
                <a:uFill>
                  <a:noFill/>
                </a:uFill>
                <a:hlinkClick r:id="rId3">
                  <a:extLst>
                    <a:ext uri="{A12FA001-AC4F-418D-AE19-62706E023703}">
                      <ahyp:hlinkClr xmlns:ahyp="http://schemas.microsoft.com/office/drawing/2018/hyperlinkcolor" val="tx"/>
                    </a:ext>
                  </a:extLst>
                </a:hlinkClick>
              </a:rPr>
              <a:t> </a:t>
            </a:r>
            <a:r>
              <a:rPr lang="en" b="0" u="sng">
                <a:solidFill>
                  <a:schemeClr val="hlink"/>
                </a:solidFill>
                <a:hlinkClick r:id="rId3"/>
              </a:rPr>
              <a:t>United Nations Declaration on the Rights of Indigenous Peoples (UNDRIP)</a:t>
            </a:r>
            <a:r>
              <a:rPr lang="en" b="0">
                <a:solidFill>
                  <a:schemeClr val="dk1"/>
                </a:solidFill>
              </a:rPr>
              <a:t>. CARE was created by the International Indigenous Data Sovereignty Interest Group, a group that is a part of the</a:t>
            </a:r>
            <a:r>
              <a:rPr lang="en" b="0">
                <a:solidFill>
                  <a:schemeClr val="dk1"/>
                </a:solidFill>
                <a:uFill>
                  <a:noFill/>
                </a:uFill>
                <a:hlinkClick r:id="rId4">
                  <a:extLst>
                    <a:ext uri="{A12FA001-AC4F-418D-AE19-62706E023703}">
                      <ahyp:hlinkClr xmlns:ahyp="http://schemas.microsoft.com/office/drawing/2018/hyperlinkcolor" val="tx"/>
                    </a:ext>
                  </a:extLst>
                </a:hlinkClick>
              </a:rPr>
              <a:t> </a:t>
            </a:r>
            <a:r>
              <a:rPr lang="en" b="0" u="sng">
                <a:solidFill>
                  <a:schemeClr val="hlink"/>
                </a:solidFill>
                <a:hlinkClick r:id="rId4"/>
              </a:rPr>
              <a:t>Research Data Alliance</a:t>
            </a:r>
            <a:r>
              <a:rPr lang="en" b="0">
                <a:solidFill>
                  <a:schemeClr val="dk1"/>
                </a:solidFill>
              </a:rPr>
              <a:t>. [source: </a:t>
            </a:r>
            <a:r>
              <a:rPr lang="en" b="0" u="sng">
                <a:solidFill>
                  <a:schemeClr val="hlink"/>
                </a:solidFill>
                <a:hlinkClick r:id="rId5"/>
              </a:rPr>
              <a:t>Wikipedia</a:t>
            </a:r>
            <a:r>
              <a:rPr lang="en" b="0">
                <a:solidFill>
                  <a:schemeClr val="dk1"/>
                </a:solidFill>
              </a:rPr>
              <a:t>]</a:t>
            </a:r>
            <a:endParaRPr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fe0cadf9a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fe0cadf9a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02255c7c5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02255c7c5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fe0cadf9a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fe0cadf9a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dc0ca6837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dc0ca6837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02255c7c5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02255c7c5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fe0cadf9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fe0cadf9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important to distinguish early on, as soon as possible. As I said earlier, most researchers (wrongfully) fear that their data could be scooped if it is posted in open access. </a:t>
            </a:r>
            <a:endParaRPr/>
          </a:p>
          <a:p>
            <a:pPr marL="0" lvl="0" indent="0" algn="l" rtl="0">
              <a:spcBef>
                <a:spcPts val="0"/>
              </a:spcBef>
              <a:spcAft>
                <a:spcPts val="0"/>
              </a:spcAft>
              <a:buNone/>
            </a:pPr>
            <a:r>
              <a:rPr lang="en"/>
              <a:t>Mogu iskoristiti onu piramidu iz slajda Sare Dzouns. I ovde naglasiti da je potrebno da jasno objasne razliku tu razliku izmedju RDM, FAIR i Open Data</a:t>
            </a:r>
            <a:endParaRPr/>
          </a:p>
          <a:p>
            <a:pPr marL="0" lvl="0" indent="0" algn="l" rtl="0">
              <a:spcBef>
                <a:spcPts val="0"/>
              </a:spcBef>
              <a:spcAft>
                <a:spcPts val="0"/>
              </a:spcAft>
              <a:buNone/>
            </a:pPr>
            <a:r>
              <a:rPr lang="en"/>
              <a:t>“There are many valid reasons to restrict data access, including: data that contains personal information, cases where consent has not been given for release, confidential commercial information, or situations where there are sound public good reasons for restricting data (e.g. protection of endangered species, archaeological sites or aspects of national security). The use of anonymization techniques, data sharing agreements, and safe havens where data can be accessed in controlled and secure circumstances are key in such cases.” Bill &amp; Melinda Gates, </a:t>
            </a:r>
            <a:r>
              <a:rPr lang="en" u="sng">
                <a:solidFill>
                  <a:schemeClr val="hlink"/>
                </a:solidFill>
                <a:hlinkClick r:id="rId3"/>
              </a:rPr>
              <a:t>Data sharing reqs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fe0cadf9a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fe0cadf9a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dbfefa408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dbfefa408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dbfefa408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dbfefa408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unsplash.com/photos/Vn6f7msBtZc?utm_source=unsplash&amp;utm_medium=referral&amp;utm_content=creditCopyTex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unsplash.com/@anniespratt?utm_source=unsplash&amp;utm_medium=referral&amp;utm_content=creditCopyText" TargetMode="External"/><Relationship Id="rId5" Type="http://schemas.openxmlformats.org/officeDocument/2006/relationships/image" Target="../media/image2.png"/><Relationship Id="rId4" Type="http://schemas.openxmlformats.org/officeDocument/2006/relationships/hyperlink" Target="https://creativecommons.org/licenses/by/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unsplash.com/?utm_source=unsplash&amp;utm_medium=referral&amp;utm_content=creditCopyText" TargetMode="External"/><Relationship Id="rId4" Type="http://schemas.openxmlformats.org/officeDocument/2006/relationships/hyperlink" Target="https://unsplash.com/@wflwong?utm_source=unsplash&amp;utm_medium=referral&amp;utm_content=creditCopyTex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unsplash.com/?utm_source=unsplash&amp;utm_medium=referral&amp;utm_content=creditCopyText" TargetMode="External"/><Relationship Id="rId4" Type="http://schemas.openxmlformats.org/officeDocument/2006/relationships/hyperlink" Target="https://unsplash.com/es/@nknezevic?utm_source=unsplash&amp;utm_medium=referral&amp;utm_content=creditCopyTex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unsplash.com/?utm_source=unsplash&amp;utm_medium=referral&amp;utm_content=creditCopyText" TargetMode="External"/><Relationship Id="rId4" Type="http://schemas.openxmlformats.org/officeDocument/2006/relationships/hyperlink" Target="https://unsplash.com/@bfigas?utm_source=unsplash&amp;utm_medium=referral&amp;utm_content=creditCopyTex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unsplash.com/?utm_source=unsplash&amp;utm_medium=referral&amp;utm_content=creditCopyText" TargetMode="External"/><Relationship Id="rId4" Type="http://schemas.openxmlformats.org/officeDocument/2006/relationships/hyperlink" Target="https://unsplash.com/es/@ravinrau?utm_source=unsplash&amp;utm_medium=referral&amp;utm_content=creditCopyText"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fairsfair.eu/f-uji-automated-fair-data-assessment-tool" TargetMode="External"/><Relationship Id="rId7" Type="http://schemas.openxmlformats.org/officeDocument/2006/relationships/hyperlink" Target="https://www.rd-alliance.org/groups/fair-data-maturity-model-w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doi.org/10.5281/zenodo.1065991" TargetMode="External"/><Relationship Id="rId5" Type="http://schemas.openxmlformats.org/officeDocument/2006/relationships/hyperlink" Target="https://satifyd.dans.knaw.nl/" TargetMode="External"/><Relationship Id="rId4" Type="http://schemas.openxmlformats.org/officeDocument/2006/relationships/hyperlink" Target="https://ardc.edu.au/resource/fair-data-self-assessment-too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38/s41597-022-01710-x"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rd-alliance.org/groups/fair-principles-research-hardware" TargetMode="External"/><Relationship Id="rId5" Type="http://schemas.openxmlformats.org/officeDocument/2006/relationships/hyperlink" Target="https://doi.org/10.1371/journal.pcbi.1007854" TargetMode="External"/><Relationship Id="rId4" Type="http://schemas.openxmlformats.org/officeDocument/2006/relationships/hyperlink" Target="https://www.ncbi.nlm.nih.gov/pmc/articles/PMC7241697/"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38/s41597-020-0486-7"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s://www.rd-alliance.org/rda-community-effort-trust-principles-digital-repositorie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gida-global.org/care"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youtu.be/309QIZt9H7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unsplash.com/s/photos/fair?utm_source=unsplash&amp;utm_medium=referral&amp;utm_content=creditCopyText" TargetMode="External"/><Relationship Id="rId4" Type="http://schemas.openxmlformats.org/officeDocument/2006/relationships/hyperlink" Target="https://unsplash.com/@luke_pamer?utm_source=unsplash&amp;utm_medium=referral&amp;utm_content=creditCopyText"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orcid.org/0000-0001-5616-2680" TargetMode="External"/><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creativecommons.org/licenses/by/4.0/" TargetMode="External"/><Relationship Id="rId5" Type="http://schemas.openxmlformats.org/officeDocument/2006/relationships/image" Target="../media/image2.png"/><Relationship Id="rId4" Type="http://schemas.openxmlformats.org/officeDocument/2006/relationships/hyperlink" Target="https://creativecommons.org/licenses/by/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File:FAIR_data_principles.jp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guidance/programme-guide_horizon_en.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openaccess.gatesfoundation.org/how-to-comply/data-sharing-requirement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openaire.eu/how-to-make-your-data-fair"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www.slideshare.net/sjDCC/open-fair-data-and-rdm"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www.slideshare.net/sjDCC/open-fair-data-and-rdm"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slideshare.net/sjDCC/open-fair-data-and-rdm"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https://creativecommons.org/licenses/by/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bg1"/>
                </a:solidFill>
              </a:rPr>
              <a:t>FAIR </a:t>
            </a:r>
            <a:br>
              <a:rPr lang="en">
                <a:solidFill>
                  <a:schemeClr val="bg1"/>
                </a:solidFill>
              </a:rPr>
            </a:br>
            <a:r>
              <a:rPr lang="en">
                <a:solidFill>
                  <a:schemeClr val="bg1"/>
                </a:solidFill>
              </a:rPr>
              <a:t>principles</a:t>
            </a:r>
            <a:endParaRPr>
              <a:solidFill>
                <a:schemeClr val="bg1"/>
              </a:solidFill>
            </a:endParaRPr>
          </a:p>
        </p:txBody>
      </p:sp>
      <p:sp>
        <p:nvSpPr>
          <p:cNvPr id="55" name="Google Shape;55;p13"/>
          <p:cNvSpPr txBox="1">
            <a:spLocks noGrp="1"/>
          </p:cNvSpPr>
          <p:nvPr>
            <p:ph type="subTitle" idx="1"/>
          </p:nvPr>
        </p:nvSpPr>
        <p:spPr>
          <a:xfrm>
            <a:off x="311700" y="3115340"/>
            <a:ext cx="8520600" cy="1840455"/>
          </a:xfrm>
          <a:prstGeom prst="rect">
            <a:avLst/>
          </a:prstGeom>
        </p:spPr>
        <p:txBody>
          <a:bodyPr spcFirstLastPara="1" wrap="square" lIns="91425" tIns="91425" rIns="91425" bIns="91425" anchor="b" anchorCtr="0">
            <a:normAutofit/>
          </a:bodyPr>
          <a:lstStyle/>
          <a:p>
            <a:pPr algn="l"/>
            <a:r>
              <a:rPr lang="en-US" sz="2000">
                <a:solidFill>
                  <a:schemeClr val="bg1"/>
                </a:solidFill>
              </a:rPr>
              <a:t>Obrad Vu</a:t>
            </a:r>
            <a:r>
              <a:rPr lang="sr-Latn-RS" sz="2000">
                <a:solidFill>
                  <a:schemeClr val="bg1"/>
                </a:solidFill>
              </a:rPr>
              <a:t>čkovac</a:t>
            </a:r>
            <a:endParaRPr lang="en-US" sz="1400">
              <a:solidFill>
                <a:schemeClr val="bg1"/>
              </a:solidFill>
            </a:endParaRPr>
          </a:p>
          <a:p>
            <a:pPr algn="l"/>
            <a:r>
              <a:rPr lang="en-US" sz="1400">
                <a:solidFill>
                  <a:schemeClr val="bg1"/>
                </a:solidFill>
              </a:rPr>
              <a:t>University of Belgrade</a:t>
            </a:r>
          </a:p>
          <a:p>
            <a:pPr algn="l"/>
            <a:r>
              <a:rPr lang="sr-Latn-RS" sz="1400">
                <a:solidFill>
                  <a:schemeClr val="bg1"/>
                </a:solidFill>
              </a:rPr>
              <a:t>Vinča </a:t>
            </a:r>
            <a:r>
              <a:rPr lang="en-US" sz="1400">
                <a:solidFill>
                  <a:schemeClr val="bg1"/>
                </a:solidFill>
              </a:rPr>
              <a:t>Institute of Nuclear Sciences – Library</a:t>
            </a:r>
          </a:p>
          <a:p>
            <a:pPr algn="l"/>
            <a:endParaRPr lang="en-US" sz="1400">
              <a:solidFill>
                <a:schemeClr val="bg1"/>
              </a:solidFill>
            </a:endParaRPr>
          </a:p>
          <a:p>
            <a:pPr algn="l"/>
            <a:endParaRPr lang="en-US" sz="1400">
              <a:solidFill>
                <a:schemeClr val="bg1"/>
              </a:solidFill>
            </a:endParaRPr>
          </a:p>
          <a:p>
            <a:pPr algn="l"/>
            <a:r>
              <a:rPr lang="en-US" sz="1400">
                <a:solidFill>
                  <a:schemeClr val="bg1"/>
                </a:solidFill>
              </a:rPr>
              <a:t>EIFL Open Science bootcamp</a:t>
            </a:r>
          </a:p>
        </p:txBody>
      </p:sp>
      <p:pic>
        <p:nvPicPr>
          <p:cNvPr id="2" name="Picture 1">
            <a:hlinkClick r:id="rId4"/>
            <a:extLst>
              <a:ext uri="{FF2B5EF4-FFF2-40B4-BE49-F238E27FC236}">
                <a16:creationId xmlns:a16="http://schemas.microsoft.com/office/drawing/2014/main" id="{307C5603-A981-0D78-2164-CCEAB7DB2253}"/>
              </a:ext>
            </a:extLst>
          </p:cNvPr>
          <p:cNvPicPr>
            <a:picLocks noChangeAspect="1"/>
          </p:cNvPicPr>
          <p:nvPr/>
        </p:nvPicPr>
        <p:blipFill>
          <a:blip r:embed="rId5"/>
          <a:stretch>
            <a:fillRect/>
          </a:stretch>
        </p:blipFill>
        <p:spPr>
          <a:xfrm>
            <a:off x="8332354" y="4681538"/>
            <a:ext cx="499946" cy="176118"/>
          </a:xfrm>
          <a:prstGeom prst="rect">
            <a:avLst/>
          </a:prstGeom>
        </p:spPr>
      </p:pic>
      <p:sp>
        <p:nvSpPr>
          <p:cNvPr id="5" name="TextBox 4">
            <a:extLst>
              <a:ext uri="{FF2B5EF4-FFF2-40B4-BE49-F238E27FC236}">
                <a16:creationId xmlns:a16="http://schemas.microsoft.com/office/drawing/2014/main" id="{1B90F0F0-00DC-499E-99E0-4905312A7714}"/>
              </a:ext>
            </a:extLst>
          </p:cNvPr>
          <p:cNvSpPr txBox="1"/>
          <p:nvPr/>
        </p:nvSpPr>
        <p:spPr>
          <a:xfrm>
            <a:off x="8851612" y="2571750"/>
            <a:ext cx="292388" cy="2446824"/>
          </a:xfrm>
          <a:prstGeom prst="rect">
            <a:avLst/>
          </a:prstGeom>
          <a:noFill/>
        </p:spPr>
        <p:txBody>
          <a:bodyPr vert="vert270" wrap="square" rtlCol="0">
            <a:spAutoFit/>
          </a:bodyPr>
          <a:lstStyle/>
          <a:p>
            <a:r>
              <a:rPr lang="en-US" sz="700">
                <a:solidFill>
                  <a:schemeClr val="tx2">
                    <a:lumMod val="50000"/>
                  </a:schemeClr>
                </a:solidFill>
              </a:rPr>
              <a:t>Photo by </a:t>
            </a:r>
            <a:r>
              <a:rPr lang="en-US" sz="700">
                <a:solidFill>
                  <a:schemeClr val="tx2">
                    <a:lumMod val="50000"/>
                  </a:schemeClr>
                </a:solidFill>
                <a:hlinkClick r:id="rId6">
                  <a:extLst>
                    <a:ext uri="{A12FA001-AC4F-418D-AE19-62706E023703}">
                      <ahyp:hlinkClr xmlns:ahyp="http://schemas.microsoft.com/office/drawing/2018/hyperlinkcolor" val="tx"/>
                    </a:ext>
                  </a:extLst>
                </a:hlinkClick>
              </a:rPr>
              <a:t>Annie Spratt</a:t>
            </a:r>
            <a:r>
              <a:rPr lang="en-US" sz="700">
                <a:solidFill>
                  <a:schemeClr val="tx2">
                    <a:lumMod val="50000"/>
                  </a:schemeClr>
                </a:solidFill>
              </a:rPr>
              <a:t> on </a:t>
            </a:r>
            <a:r>
              <a:rPr lang="en-US" sz="700">
                <a:solidFill>
                  <a:schemeClr val="tx2">
                    <a:lumMod val="50000"/>
                  </a:schemeClr>
                </a:solidFill>
                <a:hlinkClick r:id="rId7">
                  <a:extLst>
                    <a:ext uri="{A12FA001-AC4F-418D-AE19-62706E023703}">
                      <ahyp:hlinkClr xmlns:ahyp="http://schemas.microsoft.com/office/drawing/2018/hyperlinkcolor" val="tx"/>
                    </a:ext>
                  </a:extLst>
                </a:hlinkClick>
              </a:rPr>
              <a:t>Unsplash</a:t>
            </a:r>
            <a:endParaRPr lang="en-US" sz="700">
              <a:solidFill>
                <a:schemeClr val="tx2">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rPr>
              <a:t>Training concept: Explaining the FAIR principles</a:t>
            </a:r>
            <a:endParaRPr>
              <a:solidFill>
                <a:srgbClr val="C00000"/>
              </a:solidFill>
            </a:endParaRPr>
          </a:p>
        </p:txBody>
      </p:sp>
      <p:pic>
        <p:nvPicPr>
          <p:cNvPr id="3" name="Picture 2">
            <a:extLst>
              <a:ext uri="{FF2B5EF4-FFF2-40B4-BE49-F238E27FC236}">
                <a16:creationId xmlns:a16="http://schemas.microsoft.com/office/drawing/2014/main" id="{60225171-3909-9891-4C86-6AF2DA085A23}"/>
              </a:ext>
            </a:extLst>
          </p:cNvPr>
          <p:cNvPicPr>
            <a:picLocks noChangeAspect="1"/>
          </p:cNvPicPr>
          <p:nvPr/>
        </p:nvPicPr>
        <p:blipFill>
          <a:blip r:embed="rId3"/>
          <a:stretch>
            <a:fillRect/>
          </a:stretch>
        </p:blipFill>
        <p:spPr>
          <a:xfrm>
            <a:off x="1905852" y="1360967"/>
            <a:ext cx="5332296" cy="299941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latin typeface="Roboto"/>
                <a:ea typeface="Roboto"/>
                <a:cs typeface="Roboto"/>
                <a:sym typeface="Roboto"/>
              </a:rPr>
              <a:t>Findable</a:t>
            </a:r>
            <a:endParaRPr>
              <a:solidFill>
                <a:srgbClr val="C00000"/>
              </a:solidFill>
              <a:latin typeface="Roboto"/>
              <a:ea typeface="Roboto"/>
              <a:cs typeface="Roboto"/>
              <a:sym typeface="Roboto"/>
            </a:endParaRPr>
          </a:p>
        </p:txBody>
      </p:sp>
      <p:sp>
        <p:nvSpPr>
          <p:cNvPr id="100" name="Google Shape;100;p20"/>
          <p:cNvSpPr txBox="1">
            <a:spLocks noGrp="1"/>
          </p:cNvSpPr>
          <p:nvPr>
            <p:ph type="body" idx="1"/>
          </p:nvPr>
        </p:nvSpPr>
        <p:spPr>
          <a:xfrm>
            <a:off x="311700" y="1152475"/>
            <a:ext cx="38904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The first step in (re)using data is to find them.</a:t>
            </a:r>
            <a:endParaRPr sz="1200">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F1. (Meta)data are assigned a globally unique and persistent identifier</a:t>
            </a:r>
            <a:endParaRPr sz="1200">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F2. Data are described with rich metadata (defined by R1 below)</a:t>
            </a:r>
            <a:endParaRPr sz="1200">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F3. Metadata clearly and explicitly include the identifier of the data they describe</a:t>
            </a:r>
            <a:endParaRPr sz="1200">
              <a:solidFill>
                <a:schemeClr val="dk1"/>
              </a:solidFill>
              <a:latin typeface="Open Sans"/>
              <a:ea typeface="Open Sans"/>
              <a:cs typeface="Open Sans"/>
              <a:sym typeface="Open Sans"/>
            </a:endParaRPr>
          </a:p>
          <a:p>
            <a:pPr marL="0" lvl="0" indent="0" algn="l" rtl="0">
              <a:spcBef>
                <a:spcPts val="1200"/>
              </a:spcBef>
              <a:spcAft>
                <a:spcPts val="1200"/>
              </a:spcAft>
              <a:buNone/>
            </a:pPr>
            <a:r>
              <a:rPr lang="en" sz="1200">
                <a:solidFill>
                  <a:schemeClr val="dk1"/>
                </a:solidFill>
                <a:latin typeface="Open Sans"/>
                <a:ea typeface="Open Sans"/>
                <a:cs typeface="Open Sans"/>
                <a:sym typeface="Open Sans"/>
              </a:rPr>
              <a:t>F4. (Meta)data are registered or indexed in a searchable resource</a:t>
            </a:r>
            <a:endParaRPr sz="1600">
              <a:latin typeface="Open Sans"/>
              <a:ea typeface="Open Sans"/>
              <a:cs typeface="Open Sans"/>
              <a:sym typeface="Open Sans"/>
            </a:endParaRPr>
          </a:p>
        </p:txBody>
      </p:sp>
      <p:pic>
        <p:nvPicPr>
          <p:cNvPr id="101" name="Google Shape;101;p20"/>
          <p:cNvPicPr preferRelativeResize="0"/>
          <p:nvPr/>
        </p:nvPicPr>
        <p:blipFill>
          <a:blip r:embed="rId3">
            <a:alphaModFix/>
          </a:blip>
          <a:stretch>
            <a:fillRect/>
          </a:stretch>
        </p:blipFill>
        <p:spPr>
          <a:xfrm>
            <a:off x="5316400" y="722600"/>
            <a:ext cx="3515902" cy="3698299"/>
          </a:xfrm>
          <a:prstGeom prst="rect">
            <a:avLst/>
          </a:prstGeom>
          <a:noFill/>
          <a:ln>
            <a:noFill/>
          </a:ln>
        </p:spPr>
      </p:pic>
      <p:sp>
        <p:nvSpPr>
          <p:cNvPr id="102" name="Google Shape;102;p20"/>
          <p:cNvSpPr txBox="1"/>
          <p:nvPr/>
        </p:nvSpPr>
        <p:spPr>
          <a:xfrm>
            <a:off x="6505200" y="4375374"/>
            <a:ext cx="2327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1"/>
              </a:buClr>
              <a:buSzPts val="1100"/>
              <a:buFont typeface="Arial"/>
              <a:buNone/>
            </a:pPr>
            <a:r>
              <a:rPr lang="en" sz="900">
                <a:solidFill>
                  <a:srgbClr val="B7B7B7"/>
                </a:solidFill>
              </a:rPr>
              <a:t>Photo by </a:t>
            </a:r>
            <a:r>
              <a:rPr lang="en" sz="900" u="sng">
                <a:solidFill>
                  <a:srgbClr val="B7B7B7"/>
                </a:solidFill>
                <a:hlinkClick r:id="rId4">
                  <a:extLst>
                    <a:ext uri="{A12FA001-AC4F-418D-AE19-62706E023703}">
                      <ahyp:hlinkClr xmlns:ahyp="http://schemas.microsoft.com/office/drawing/2018/hyperlinkcolor" val="tx"/>
                    </a:ext>
                  </a:extLst>
                </a:hlinkClick>
              </a:rPr>
              <a:t>Warren Wong</a:t>
            </a:r>
            <a:r>
              <a:rPr lang="en" sz="900">
                <a:solidFill>
                  <a:srgbClr val="B7B7B7"/>
                </a:solidFill>
              </a:rPr>
              <a:t> on </a:t>
            </a:r>
            <a:r>
              <a:rPr lang="en" sz="900" u="sng">
                <a:solidFill>
                  <a:srgbClr val="B7B7B7"/>
                </a:solidFill>
                <a:hlinkClick r:id="rId5">
                  <a:extLst>
                    <a:ext uri="{A12FA001-AC4F-418D-AE19-62706E023703}">
                      <ahyp:hlinkClr xmlns:ahyp="http://schemas.microsoft.com/office/drawing/2018/hyperlinkcolor" val="tx"/>
                    </a:ext>
                  </a:extLst>
                </a:hlinkClick>
              </a:rPr>
              <a:t>Unsplash</a:t>
            </a:r>
            <a:endParaRPr sz="900">
              <a:solidFill>
                <a:srgbClr val="B7B7B7"/>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latin typeface="Roboto"/>
                <a:ea typeface="Roboto"/>
                <a:cs typeface="Roboto"/>
                <a:sym typeface="Roboto"/>
              </a:rPr>
              <a:t>Accessable</a:t>
            </a:r>
            <a:endParaRPr>
              <a:solidFill>
                <a:srgbClr val="C00000"/>
              </a:solidFill>
              <a:latin typeface="Roboto"/>
              <a:ea typeface="Roboto"/>
              <a:cs typeface="Roboto"/>
              <a:sym typeface="Roboto"/>
            </a:endParaRPr>
          </a:p>
        </p:txBody>
      </p:sp>
      <p:sp>
        <p:nvSpPr>
          <p:cNvPr id="108" name="Google Shape;108;p2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Users need to know how data can be accessed, possibly including authentication and authorisation.</a:t>
            </a:r>
            <a:endParaRPr sz="1200">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A1. (Meta)data are retrievable by their identifier using a standardised communications protocol</a:t>
            </a:r>
            <a:endParaRPr sz="1200">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A1.1 The protocol is open, free, and universally implementable</a:t>
            </a:r>
            <a:endParaRPr sz="1200">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A1.2 The protocol allows for an authentication and authorisation procedure, where necessary</a:t>
            </a:r>
            <a:endParaRPr sz="1200">
              <a:solidFill>
                <a:schemeClr val="dk1"/>
              </a:solidFill>
              <a:latin typeface="Open Sans"/>
              <a:ea typeface="Open Sans"/>
              <a:cs typeface="Open Sans"/>
              <a:sym typeface="Open Sans"/>
            </a:endParaRPr>
          </a:p>
          <a:p>
            <a:pPr marL="0" lvl="0" indent="0" algn="l" rtl="0">
              <a:spcBef>
                <a:spcPts val="1200"/>
              </a:spcBef>
              <a:spcAft>
                <a:spcPts val="1200"/>
              </a:spcAft>
              <a:buNone/>
            </a:pPr>
            <a:r>
              <a:rPr lang="en" sz="1200">
                <a:solidFill>
                  <a:schemeClr val="dk1"/>
                </a:solidFill>
                <a:latin typeface="Open Sans"/>
                <a:ea typeface="Open Sans"/>
                <a:cs typeface="Open Sans"/>
                <a:sym typeface="Open Sans"/>
              </a:rPr>
              <a:t>A2. Metadata are accessible, even when the data are no longer available</a:t>
            </a:r>
            <a:endParaRPr sz="1200">
              <a:solidFill>
                <a:srgbClr val="595959"/>
              </a:solidFill>
              <a:latin typeface="Open Sans"/>
              <a:ea typeface="Open Sans"/>
              <a:cs typeface="Open Sans"/>
              <a:sym typeface="Open Sans"/>
            </a:endParaRPr>
          </a:p>
        </p:txBody>
      </p:sp>
      <p:pic>
        <p:nvPicPr>
          <p:cNvPr id="109" name="Google Shape;109;p21"/>
          <p:cNvPicPr preferRelativeResize="0"/>
          <p:nvPr/>
        </p:nvPicPr>
        <p:blipFill>
          <a:blip r:embed="rId3">
            <a:alphaModFix/>
          </a:blip>
          <a:stretch>
            <a:fillRect/>
          </a:stretch>
        </p:blipFill>
        <p:spPr>
          <a:xfrm>
            <a:off x="5436250" y="722950"/>
            <a:ext cx="3396051" cy="3697597"/>
          </a:xfrm>
          <a:prstGeom prst="rect">
            <a:avLst/>
          </a:prstGeom>
          <a:noFill/>
          <a:ln>
            <a:noFill/>
          </a:ln>
        </p:spPr>
      </p:pic>
      <p:sp>
        <p:nvSpPr>
          <p:cNvPr id="110" name="Google Shape;110;p21"/>
          <p:cNvSpPr txBox="1"/>
          <p:nvPr/>
        </p:nvSpPr>
        <p:spPr>
          <a:xfrm>
            <a:off x="6505200" y="4420547"/>
            <a:ext cx="2327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a:solidFill>
                  <a:srgbClr val="CCCCCC"/>
                </a:solidFill>
              </a:rPr>
              <a:t>Photo by </a:t>
            </a:r>
            <a:r>
              <a:rPr lang="en" sz="900" u="sng">
                <a:solidFill>
                  <a:srgbClr val="CCCCCC"/>
                </a:solidFill>
                <a:hlinkClick r:id="rId4">
                  <a:extLst>
                    <a:ext uri="{A12FA001-AC4F-418D-AE19-62706E023703}">
                      <ahyp:hlinkClr xmlns:ahyp="http://schemas.microsoft.com/office/drawing/2018/hyperlinkcolor" val="tx"/>
                    </a:ext>
                  </a:extLst>
                </a:hlinkClick>
              </a:rPr>
              <a:t>Nikola Knezevic</a:t>
            </a:r>
            <a:r>
              <a:rPr lang="en" sz="900">
                <a:solidFill>
                  <a:srgbClr val="CCCCCC"/>
                </a:solidFill>
              </a:rPr>
              <a:t> on </a:t>
            </a:r>
            <a:r>
              <a:rPr lang="en" sz="900" u="sng">
                <a:solidFill>
                  <a:srgbClr val="CCCCCC"/>
                </a:solidFill>
                <a:hlinkClick r:id="rId5">
                  <a:extLst>
                    <a:ext uri="{A12FA001-AC4F-418D-AE19-62706E023703}">
                      <ahyp:hlinkClr xmlns:ahyp="http://schemas.microsoft.com/office/drawing/2018/hyperlinkcolor" val="tx"/>
                    </a:ext>
                  </a:extLst>
                </a:hlinkClick>
              </a:rPr>
              <a:t>Unsplash</a:t>
            </a:r>
            <a:endParaRPr sz="700">
              <a:solidFill>
                <a:srgbClr val="CCCCCC"/>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latin typeface="Roboto"/>
                <a:ea typeface="Roboto"/>
                <a:cs typeface="Roboto"/>
                <a:sym typeface="Roboto"/>
              </a:rPr>
              <a:t>Interoperable</a:t>
            </a:r>
            <a:endParaRPr>
              <a:solidFill>
                <a:srgbClr val="C00000"/>
              </a:solidFill>
              <a:latin typeface="Roboto"/>
              <a:ea typeface="Roboto"/>
              <a:cs typeface="Roboto"/>
              <a:sym typeface="Roboto"/>
            </a:endParaRPr>
          </a:p>
        </p:txBody>
      </p:sp>
      <p:sp>
        <p:nvSpPr>
          <p:cNvPr id="116" name="Google Shape;116;p22"/>
          <p:cNvSpPr txBox="1">
            <a:spLocks noGrp="1"/>
          </p:cNvSpPr>
          <p:nvPr>
            <p:ph type="body" idx="1"/>
          </p:nvPr>
        </p:nvSpPr>
        <p:spPr>
          <a:xfrm>
            <a:off x="311700" y="1271550"/>
            <a:ext cx="39999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The data usually need to be integrated with other data, and to be able to interoperate with applications or workflows for analysis, storage, and processing.</a:t>
            </a:r>
            <a:endParaRPr sz="1200">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I1. (Meta)data use a formal, accessible, shared, and broadly applicable language for knowledge representation.</a:t>
            </a:r>
            <a:endParaRPr sz="1200">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I2. (Meta)data use vocabularies that follow FAIR principles</a:t>
            </a:r>
            <a:endParaRPr sz="1200">
              <a:solidFill>
                <a:schemeClr val="dk1"/>
              </a:solidFill>
              <a:latin typeface="Open Sans"/>
              <a:ea typeface="Open Sans"/>
              <a:cs typeface="Open Sans"/>
              <a:sym typeface="Open Sans"/>
            </a:endParaRPr>
          </a:p>
          <a:p>
            <a:pPr marL="0" lvl="0" indent="0" algn="l" rtl="0">
              <a:spcBef>
                <a:spcPts val="1200"/>
              </a:spcBef>
              <a:spcAft>
                <a:spcPts val="1200"/>
              </a:spcAft>
              <a:buNone/>
            </a:pPr>
            <a:r>
              <a:rPr lang="en" sz="1200">
                <a:solidFill>
                  <a:schemeClr val="dk1"/>
                </a:solidFill>
                <a:latin typeface="Open Sans"/>
                <a:ea typeface="Open Sans"/>
                <a:cs typeface="Open Sans"/>
                <a:sym typeface="Open Sans"/>
              </a:rPr>
              <a:t>I3. (Meta)data include qualified references to other (meta)data</a:t>
            </a:r>
            <a:endParaRPr sz="1600">
              <a:latin typeface="Open Sans"/>
              <a:ea typeface="Open Sans"/>
              <a:cs typeface="Open Sans"/>
              <a:sym typeface="Open Sans"/>
            </a:endParaRPr>
          </a:p>
        </p:txBody>
      </p:sp>
      <p:pic>
        <p:nvPicPr>
          <p:cNvPr id="117" name="Google Shape;117;p22"/>
          <p:cNvPicPr preferRelativeResize="0"/>
          <p:nvPr/>
        </p:nvPicPr>
        <p:blipFill>
          <a:blip r:embed="rId3">
            <a:alphaModFix/>
          </a:blip>
          <a:stretch>
            <a:fillRect/>
          </a:stretch>
        </p:blipFill>
        <p:spPr>
          <a:xfrm>
            <a:off x="5336600" y="654450"/>
            <a:ext cx="3495701" cy="3834598"/>
          </a:xfrm>
          <a:prstGeom prst="rect">
            <a:avLst/>
          </a:prstGeom>
          <a:noFill/>
          <a:ln>
            <a:noFill/>
          </a:ln>
        </p:spPr>
      </p:pic>
      <p:sp>
        <p:nvSpPr>
          <p:cNvPr id="118" name="Google Shape;118;p22"/>
          <p:cNvSpPr txBox="1"/>
          <p:nvPr/>
        </p:nvSpPr>
        <p:spPr>
          <a:xfrm>
            <a:off x="6505200" y="4489048"/>
            <a:ext cx="2327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a:solidFill>
                  <a:srgbClr val="D9D9D9"/>
                </a:solidFill>
              </a:rPr>
              <a:t>Photo by </a:t>
            </a:r>
            <a:r>
              <a:rPr lang="en" sz="900" u="sng">
                <a:solidFill>
                  <a:srgbClr val="D9D9D9"/>
                </a:solidFill>
                <a:hlinkClick r:id="rId4">
                  <a:extLst>
                    <a:ext uri="{A12FA001-AC4F-418D-AE19-62706E023703}">
                      <ahyp:hlinkClr xmlns:ahyp="http://schemas.microsoft.com/office/drawing/2018/hyperlinkcolor" val="tx"/>
                    </a:ext>
                  </a:extLst>
                </a:hlinkClick>
              </a:rPr>
              <a:t>Bruno Figueiredo</a:t>
            </a:r>
            <a:r>
              <a:rPr lang="en" sz="900">
                <a:solidFill>
                  <a:srgbClr val="D9D9D9"/>
                </a:solidFill>
              </a:rPr>
              <a:t> on </a:t>
            </a:r>
            <a:r>
              <a:rPr lang="en" sz="900" u="sng">
                <a:solidFill>
                  <a:srgbClr val="D9D9D9"/>
                </a:solidFill>
                <a:hlinkClick r:id="rId5">
                  <a:extLst>
                    <a:ext uri="{A12FA001-AC4F-418D-AE19-62706E023703}">
                      <ahyp:hlinkClr xmlns:ahyp="http://schemas.microsoft.com/office/drawing/2018/hyperlinkcolor" val="tx"/>
                    </a:ext>
                  </a:extLst>
                </a:hlinkClick>
              </a:rPr>
              <a:t>Unsplash</a:t>
            </a:r>
            <a:endParaRPr sz="500">
              <a:solidFill>
                <a:srgbClr val="D9D9D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latin typeface="Roboto"/>
                <a:ea typeface="Roboto"/>
                <a:cs typeface="Roboto"/>
                <a:sym typeface="Roboto"/>
              </a:rPr>
              <a:t>Reusable</a:t>
            </a:r>
            <a:endParaRPr>
              <a:solidFill>
                <a:srgbClr val="C00000"/>
              </a:solidFill>
              <a:latin typeface="Roboto"/>
              <a:ea typeface="Roboto"/>
              <a:cs typeface="Roboto"/>
              <a:sym typeface="Roboto"/>
            </a:endParaRPr>
          </a:p>
        </p:txBody>
      </p:sp>
      <p:sp>
        <p:nvSpPr>
          <p:cNvPr id="124" name="Google Shape;124;p23"/>
          <p:cNvSpPr txBox="1">
            <a:spLocks noGrp="1"/>
          </p:cNvSpPr>
          <p:nvPr>
            <p:ph type="body" idx="1"/>
          </p:nvPr>
        </p:nvSpPr>
        <p:spPr>
          <a:xfrm>
            <a:off x="311700" y="1283424"/>
            <a:ext cx="4125300" cy="3536975"/>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sz="1200">
                <a:solidFill>
                  <a:srgbClr val="595959"/>
                </a:solidFill>
                <a:latin typeface="Open Sans"/>
                <a:ea typeface="Open Sans"/>
                <a:cs typeface="Open Sans"/>
                <a:sym typeface="Open Sans"/>
              </a:rPr>
              <a:t>To reuse data, metadata and data should be well-described so that they can be replicated and/or combined in different settings.</a:t>
            </a:r>
            <a:endParaRPr sz="1200">
              <a:solidFill>
                <a:srgbClr val="595959"/>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sz="1200">
                <a:solidFill>
                  <a:srgbClr val="595959"/>
                </a:solidFill>
                <a:latin typeface="Open Sans"/>
                <a:ea typeface="Open Sans"/>
                <a:cs typeface="Open Sans"/>
                <a:sym typeface="Open Sans"/>
              </a:rPr>
              <a:t>R1. (Meta)data are richly described with a plurality of accurate and relevant attributes</a:t>
            </a:r>
            <a:endParaRPr sz="1200">
              <a:solidFill>
                <a:srgbClr val="595959"/>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sz="1200">
                <a:solidFill>
                  <a:srgbClr val="595959"/>
                </a:solidFill>
                <a:latin typeface="Open Sans"/>
                <a:ea typeface="Open Sans"/>
                <a:cs typeface="Open Sans"/>
                <a:sym typeface="Open Sans"/>
              </a:rPr>
              <a:t>R1.1. (Meta)data are released with a clear and accessible data usage license</a:t>
            </a:r>
            <a:endParaRPr sz="1200">
              <a:solidFill>
                <a:srgbClr val="595959"/>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sz="1200">
                <a:solidFill>
                  <a:srgbClr val="595959"/>
                </a:solidFill>
                <a:latin typeface="Open Sans"/>
                <a:ea typeface="Open Sans"/>
                <a:cs typeface="Open Sans"/>
                <a:sym typeface="Open Sans"/>
              </a:rPr>
              <a:t>R1.2. (Meta)data are associated with detailed provenance</a:t>
            </a:r>
            <a:endParaRPr sz="1200">
              <a:solidFill>
                <a:srgbClr val="595959"/>
              </a:solidFill>
              <a:latin typeface="Open Sans"/>
              <a:ea typeface="Open Sans"/>
              <a:cs typeface="Open Sans"/>
              <a:sym typeface="Open Sans"/>
            </a:endParaRPr>
          </a:p>
          <a:p>
            <a:pPr marL="0" lvl="0" indent="0" algn="l" rtl="0">
              <a:spcBef>
                <a:spcPts val="1200"/>
              </a:spcBef>
              <a:spcAft>
                <a:spcPts val="1200"/>
              </a:spcAft>
              <a:buNone/>
            </a:pPr>
            <a:r>
              <a:rPr lang="en" sz="1200">
                <a:solidFill>
                  <a:srgbClr val="595959"/>
                </a:solidFill>
                <a:latin typeface="Open Sans"/>
                <a:ea typeface="Open Sans"/>
                <a:cs typeface="Open Sans"/>
                <a:sym typeface="Open Sans"/>
              </a:rPr>
              <a:t>R1.3. (Meta)data meet domain-relevant community standards</a:t>
            </a:r>
            <a:endParaRPr sz="1200">
              <a:solidFill>
                <a:srgbClr val="595959"/>
              </a:solidFill>
              <a:latin typeface="Open Sans"/>
              <a:ea typeface="Open Sans"/>
              <a:cs typeface="Open Sans"/>
              <a:sym typeface="Open Sans"/>
            </a:endParaRPr>
          </a:p>
        </p:txBody>
      </p:sp>
      <p:pic>
        <p:nvPicPr>
          <p:cNvPr id="125" name="Google Shape;125;p23"/>
          <p:cNvPicPr preferRelativeResize="0"/>
          <p:nvPr/>
        </p:nvPicPr>
        <p:blipFill>
          <a:blip r:embed="rId3">
            <a:alphaModFix/>
          </a:blip>
          <a:stretch>
            <a:fillRect/>
          </a:stretch>
        </p:blipFill>
        <p:spPr>
          <a:xfrm>
            <a:off x="5260100" y="588425"/>
            <a:ext cx="3505698" cy="3966648"/>
          </a:xfrm>
          <a:prstGeom prst="rect">
            <a:avLst/>
          </a:prstGeom>
          <a:noFill/>
          <a:ln>
            <a:noFill/>
          </a:ln>
        </p:spPr>
      </p:pic>
      <p:sp>
        <p:nvSpPr>
          <p:cNvPr id="126" name="Google Shape;126;p23"/>
          <p:cNvSpPr txBox="1"/>
          <p:nvPr/>
        </p:nvSpPr>
        <p:spPr>
          <a:xfrm>
            <a:off x="6505200" y="4587715"/>
            <a:ext cx="2327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a:solidFill>
                  <a:schemeClr val="tx2">
                    <a:lumMod val="75000"/>
                  </a:schemeClr>
                </a:solidFill>
              </a:rPr>
              <a:t>Photo by </a:t>
            </a:r>
            <a:r>
              <a:rPr lang="en" sz="900" u="sng">
                <a:solidFill>
                  <a:schemeClr val="tx2">
                    <a:lumMod val="75000"/>
                  </a:schemeClr>
                </a:solidFill>
                <a:hlinkClick r:id="rId4">
                  <a:extLst>
                    <a:ext uri="{A12FA001-AC4F-418D-AE19-62706E023703}">
                      <ahyp:hlinkClr xmlns:ahyp="http://schemas.microsoft.com/office/drawing/2018/hyperlinkcolor" val="tx"/>
                    </a:ext>
                  </a:extLst>
                </a:hlinkClick>
              </a:rPr>
              <a:t>Ravin Rau</a:t>
            </a:r>
            <a:r>
              <a:rPr lang="en" sz="900">
                <a:solidFill>
                  <a:schemeClr val="tx2">
                    <a:lumMod val="75000"/>
                  </a:schemeClr>
                </a:solidFill>
              </a:rPr>
              <a:t> on </a:t>
            </a:r>
            <a:r>
              <a:rPr lang="en" sz="900" u="sng">
                <a:solidFill>
                  <a:schemeClr val="tx2">
                    <a:lumMod val="75000"/>
                  </a:schemeClr>
                </a:solidFill>
                <a:hlinkClick r:id="rId5">
                  <a:extLst>
                    <a:ext uri="{A12FA001-AC4F-418D-AE19-62706E023703}">
                      <ahyp:hlinkClr xmlns:ahyp="http://schemas.microsoft.com/office/drawing/2018/hyperlinkcolor" val="tx"/>
                    </a:ext>
                  </a:extLst>
                </a:hlinkClick>
              </a:rPr>
              <a:t>Unsplash</a:t>
            </a:r>
            <a:endParaRPr sz="300">
              <a:solidFill>
                <a:schemeClr val="tx2">
                  <a:lumMod val="7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rPr>
              <a:t>Training concept: FAIR assessment</a:t>
            </a:r>
            <a:endParaRPr>
              <a:solidFill>
                <a:srgbClr val="C00000"/>
              </a:solidFill>
            </a:endParaRPr>
          </a:p>
        </p:txBody>
      </p:sp>
      <p:sp>
        <p:nvSpPr>
          <p:cNvPr id="132" name="Google Shape;132;p24"/>
          <p:cNvSpPr txBox="1">
            <a:spLocks noGrp="1"/>
          </p:cNvSpPr>
          <p:nvPr>
            <p:ph type="body" idx="1"/>
          </p:nvPr>
        </p:nvSpPr>
        <p:spPr>
          <a:xfrm>
            <a:off x="311699" y="1152474"/>
            <a:ext cx="5034851" cy="3942747"/>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Ask researchers to bring their own data</a:t>
            </a:r>
            <a:r>
              <a:rPr lang="sr-Latn-RS">
                <a:latin typeface="Open Sans" panose="020B0606030504020204" pitchFamily="34" charset="0"/>
                <a:ea typeface="Open Sans" panose="020B0606030504020204" pitchFamily="34" charset="0"/>
                <a:cs typeface="Open Sans" panose="020B0606030504020204" pitchFamily="34" charset="0"/>
              </a:rPr>
              <a:t>, or use existing.</a:t>
            </a:r>
            <a:endParaRPr>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120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FAIR assessment tools:</a:t>
            </a:r>
            <a:endParaRPr>
              <a:latin typeface="Open Sans" panose="020B0606030504020204" pitchFamily="34" charset="0"/>
              <a:ea typeface="Open Sans" panose="020B0606030504020204" pitchFamily="34" charset="0"/>
              <a:cs typeface="Open Sans" panose="020B0606030504020204" pitchFamily="34" charset="0"/>
            </a:endParaRPr>
          </a:p>
          <a:p>
            <a:pPr marL="0" lvl="0" indent="457200" algn="l" rtl="0">
              <a:spcBef>
                <a:spcPts val="120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hlinkClick r:id="rId3"/>
              </a:rPr>
              <a:t>F-UJI</a:t>
            </a:r>
            <a:r>
              <a:rPr lang="sr-Latn-RS">
                <a:latin typeface="Open Sans" panose="020B0606030504020204" pitchFamily="34" charset="0"/>
                <a:ea typeface="Open Sans" panose="020B0606030504020204" pitchFamily="34" charset="0"/>
                <a:cs typeface="Open Sans" panose="020B0606030504020204" pitchFamily="34" charset="0"/>
              </a:rPr>
              <a:t> by FAIRsFAIR</a:t>
            </a:r>
            <a:endParaRPr>
              <a:latin typeface="Open Sans" panose="020B0606030504020204" pitchFamily="34" charset="0"/>
              <a:ea typeface="Open Sans" panose="020B0606030504020204" pitchFamily="34" charset="0"/>
              <a:cs typeface="Open Sans" panose="020B0606030504020204" pitchFamily="34" charset="0"/>
            </a:endParaRPr>
          </a:p>
          <a:p>
            <a:pPr marL="0" lvl="0" indent="457200" algn="l" rtl="0">
              <a:spcBef>
                <a:spcPts val="120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hlinkClick r:id="rId4"/>
              </a:rPr>
              <a:t>ARDC FAIR Assessment tool</a:t>
            </a:r>
            <a:endParaRPr lang="en">
              <a:latin typeface="Open Sans" panose="020B0606030504020204" pitchFamily="34" charset="0"/>
              <a:ea typeface="Open Sans" panose="020B0606030504020204" pitchFamily="34" charset="0"/>
              <a:cs typeface="Open Sans" panose="020B0606030504020204" pitchFamily="34" charset="0"/>
            </a:endParaRPr>
          </a:p>
          <a:p>
            <a:pPr marL="0" lvl="0" indent="457200" algn="l" rtl="0">
              <a:spcBef>
                <a:spcPts val="120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hlinkClick r:id="rId5"/>
              </a:rPr>
              <a:t>SATYFID</a:t>
            </a:r>
            <a:r>
              <a:rPr lang="en">
                <a:latin typeface="Open Sans" panose="020B0606030504020204" pitchFamily="34" charset="0"/>
                <a:ea typeface="Open Sans" panose="020B0606030504020204" pitchFamily="34" charset="0"/>
                <a:cs typeface="Open Sans" panose="020B0606030504020204" pitchFamily="34" charset="0"/>
              </a:rPr>
              <a:t> by DANS </a:t>
            </a:r>
          </a:p>
          <a:p>
            <a:pPr marL="0" indent="457200">
              <a:spcBef>
                <a:spcPts val="1200"/>
              </a:spcBef>
              <a:buNone/>
            </a:pPr>
            <a:r>
              <a:rPr lang="en-US" sz="1050">
                <a:latin typeface="Open Sans" panose="020B0606030504020204" pitchFamily="34" charset="0"/>
                <a:ea typeface="Open Sans" panose="020B0606030504020204" pitchFamily="34" charset="0"/>
                <a:cs typeface="Open Sans" panose="020B0606030504020204" pitchFamily="34" charset="0"/>
              </a:rPr>
              <a:t>(Self-Assessment Tool to Improve the FAIRness of Your Dataset)</a:t>
            </a:r>
            <a:endParaRPr lang="en" sz="1050">
              <a:latin typeface="Open Sans" panose="020B0606030504020204" pitchFamily="34" charset="0"/>
              <a:ea typeface="Open Sans" panose="020B0606030504020204" pitchFamily="34" charset="0"/>
              <a:cs typeface="Open Sans" panose="020B0606030504020204" pitchFamily="34" charset="0"/>
            </a:endParaRPr>
          </a:p>
          <a:p>
            <a:pPr marL="0" lvl="0" indent="457200" algn="l" rtl="0">
              <a:spcBef>
                <a:spcPts val="120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hlinkClick r:id="rId6"/>
              </a:rPr>
              <a:t>How FAIR are your data?</a:t>
            </a:r>
            <a:r>
              <a:rPr lang="en">
                <a:latin typeface="Open Sans" panose="020B0606030504020204" pitchFamily="34" charset="0"/>
                <a:ea typeface="Open Sans" panose="020B0606030504020204" pitchFamily="34" charset="0"/>
                <a:cs typeface="Open Sans" panose="020B0606030504020204" pitchFamily="34" charset="0"/>
              </a:rPr>
              <a:t> EUDAT (Zenodo)</a:t>
            </a:r>
          </a:p>
          <a:p>
            <a:pPr marL="0" lvl="0" indent="457200" algn="l" rtl="0">
              <a:spcBef>
                <a:spcPts val="1200"/>
              </a:spcBef>
              <a:spcAft>
                <a:spcPts val="0"/>
              </a:spcAft>
              <a:buNone/>
            </a:pPr>
            <a:endParaRPr lang="en">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120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hlinkClick r:id="rId7"/>
              </a:rPr>
              <a:t>RDA FAIR data maturity model</a:t>
            </a:r>
            <a:endParaRPr lang="en">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1200"/>
              </a:spcBef>
              <a:spcAft>
                <a:spcPts val="0"/>
              </a:spcAft>
              <a:buNone/>
            </a:pPr>
            <a:r>
              <a:rPr lang="en-US" sz="1200">
                <a:effectLst/>
                <a:latin typeface="Open Sans" panose="020B0606030504020204" pitchFamily="34" charset="0"/>
                <a:ea typeface="Open Sans" panose="020B0606030504020204" pitchFamily="34" charset="0"/>
                <a:cs typeface="Open Sans" panose="020B0606030504020204" pitchFamily="34" charset="0"/>
              </a:rPr>
              <a:t>The RDA FAIR Data Maturity Model Working Group develops as an RDA Recommendation a common set of core assessment criteria for FAIRness and a generic and expandable self-assessment model for measuring the maturity level of a dataset. The aim is not to develop yet another FAIR assessment approach but to build on existing initiatives, looking at common elements and allowing the group to identify core elements for the evaluation of FAIRness.</a:t>
            </a:r>
            <a:endParaRPr sz="1200">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1200"/>
              </a:spcBef>
              <a:spcAft>
                <a:spcPts val="120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80020A4D-E5A7-BD9C-1B2C-4852BAD8ABDA}"/>
              </a:ext>
            </a:extLst>
          </p:cNvPr>
          <p:cNvPicPr>
            <a:picLocks noChangeAspect="1"/>
          </p:cNvPicPr>
          <p:nvPr/>
        </p:nvPicPr>
        <p:blipFill>
          <a:blip r:embed="rId8"/>
          <a:stretch>
            <a:fillRect/>
          </a:stretch>
        </p:blipFill>
        <p:spPr>
          <a:xfrm>
            <a:off x="5733325" y="889301"/>
            <a:ext cx="2934586" cy="394274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rPr>
              <a:t>FAIR </a:t>
            </a:r>
            <a:r>
              <a:rPr lang="sr-Latn-RS">
                <a:solidFill>
                  <a:srgbClr val="C00000"/>
                </a:solidFill>
              </a:rPr>
              <a:t>–</a:t>
            </a:r>
            <a:r>
              <a:rPr lang="en">
                <a:solidFill>
                  <a:srgbClr val="C00000"/>
                </a:solidFill>
              </a:rPr>
              <a:t> data, </a:t>
            </a:r>
            <a:r>
              <a:rPr lang="en-US">
                <a:solidFill>
                  <a:srgbClr val="C00000"/>
                </a:solidFill>
              </a:rPr>
              <a:t>metadata, infrastructures, and more</a:t>
            </a:r>
            <a:endParaRPr>
              <a:solidFill>
                <a:srgbClr val="C00000"/>
              </a:solidFill>
            </a:endParaRPr>
          </a:p>
        </p:txBody>
      </p:sp>
      <p:sp>
        <p:nvSpPr>
          <p:cNvPr id="151" name="Google Shape;151;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buNone/>
            </a:pPr>
            <a:endParaRPr lang="en-US" sz="1400">
              <a:latin typeface="Open Sans" panose="020B0604020202020204" charset="0"/>
              <a:ea typeface="Open Sans" panose="020B0604020202020204" charset="0"/>
              <a:cs typeface="Open Sans" panose="020B0604020202020204" charset="0"/>
            </a:endParaRPr>
          </a:p>
          <a:p>
            <a:pPr marL="0" lvl="0" indent="0">
              <a:buNone/>
            </a:pPr>
            <a:r>
              <a:rPr lang="en-US" sz="1400">
                <a:latin typeface="Open Sans" panose="020B0604020202020204" charset="0"/>
                <a:ea typeface="Open Sans" panose="020B0604020202020204" charset="0"/>
                <a:cs typeface="Open Sans" panose="020B0604020202020204" charset="0"/>
              </a:rPr>
              <a:t>Barker, M., Chue Hong, N.P., Katz, D.S. </a:t>
            </a:r>
            <a:r>
              <a:rPr lang="en-US" sz="1400" i="1">
                <a:latin typeface="Open Sans" panose="020B0604020202020204" charset="0"/>
                <a:ea typeface="Open Sans" panose="020B0604020202020204" charset="0"/>
                <a:cs typeface="Open Sans" panose="020B0604020202020204" charset="0"/>
              </a:rPr>
              <a:t>et al.</a:t>
            </a:r>
            <a:r>
              <a:rPr lang="en-US" sz="1400">
                <a:latin typeface="Open Sans" panose="020B0604020202020204" charset="0"/>
                <a:ea typeface="Open Sans" panose="020B0604020202020204" charset="0"/>
                <a:cs typeface="Open Sans" panose="020B0604020202020204" charset="0"/>
              </a:rPr>
              <a:t> Introducing the FAIR Principles for research software. </a:t>
            </a:r>
            <a:r>
              <a:rPr lang="en-US" sz="1400" i="1">
                <a:latin typeface="Open Sans" panose="020B0604020202020204" charset="0"/>
                <a:ea typeface="Open Sans" panose="020B0604020202020204" charset="0"/>
                <a:cs typeface="Open Sans" panose="020B0604020202020204" charset="0"/>
              </a:rPr>
              <a:t>Sci Data</a:t>
            </a:r>
            <a:r>
              <a:rPr lang="en-US" sz="1400">
                <a:latin typeface="Open Sans" panose="020B0604020202020204" charset="0"/>
                <a:ea typeface="Open Sans" panose="020B0604020202020204" charset="0"/>
                <a:cs typeface="Open Sans" panose="020B0604020202020204" charset="0"/>
              </a:rPr>
              <a:t> </a:t>
            </a:r>
            <a:r>
              <a:rPr lang="en-US" sz="1400" b="1">
                <a:latin typeface="Open Sans" panose="020B0604020202020204" charset="0"/>
                <a:ea typeface="Open Sans" panose="020B0604020202020204" charset="0"/>
                <a:cs typeface="Open Sans" panose="020B0604020202020204" charset="0"/>
              </a:rPr>
              <a:t>9</a:t>
            </a:r>
            <a:r>
              <a:rPr lang="en-US" sz="1400">
                <a:latin typeface="Open Sans" panose="020B0604020202020204" charset="0"/>
                <a:ea typeface="Open Sans" panose="020B0604020202020204" charset="0"/>
                <a:cs typeface="Open Sans" panose="020B0604020202020204" charset="0"/>
              </a:rPr>
              <a:t>, 622 (2022). </a:t>
            </a:r>
            <a:r>
              <a:rPr lang="en-US" sz="1400">
                <a:latin typeface="Open Sans" panose="020B0604020202020204" charset="0"/>
                <a:ea typeface="Open Sans" panose="020B0604020202020204" charset="0"/>
                <a:cs typeface="Open Sans" panose="020B0604020202020204" charset="0"/>
                <a:hlinkClick r:id="rId3"/>
              </a:rPr>
              <a:t>https://doi.org/10.1038/s41597-022-01710-x</a:t>
            </a:r>
            <a:endParaRPr lang="en-US" sz="1400">
              <a:latin typeface="Open Sans" panose="020B0604020202020204" charset="0"/>
              <a:ea typeface="Open Sans" panose="020B0604020202020204" charset="0"/>
              <a:cs typeface="Open Sans" panose="020B0604020202020204" charset="0"/>
            </a:endParaRPr>
          </a:p>
          <a:p>
            <a:pPr marL="0" lvl="0" indent="0">
              <a:buNone/>
            </a:pPr>
            <a:endParaRPr lang="en-US" sz="1400" u="sng">
              <a:solidFill>
                <a:schemeClr val="hlink"/>
              </a:solidFill>
              <a:latin typeface="Open Sans" panose="020B0604020202020204" charset="0"/>
              <a:ea typeface="Open Sans" panose="020B0604020202020204" charset="0"/>
              <a:cs typeface="Open Sans" panose="020B0604020202020204" charset="0"/>
              <a:hlinkClick r:id="rId4"/>
            </a:endParaRPr>
          </a:p>
          <a:p>
            <a:pPr marL="0" indent="0">
              <a:buNone/>
            </a:pPr>
            <a:r>
              <a:rPr lang="en-US" sz="1400">
                <a:latin typeface="Open Sans" panose="020B0604020202020204" charset="0"/>
                <a:ea typeface="Open Sans" panose="020B0604020202020204" charset="0"/>
                <a:cs typeface="Open Sans" panose="020B0604020202020204" charset="0"/>
              </a:rPr>
              <a:t>Garcia, L., Batut, B., Burke, M. L., Kuzak, M., Psomopoulos, F., Arcila, R., Attwood, T. K., Beard, N., Carvalho-Silva, D., Dimopoulos, A. C., Del Angel, V. D., Dumontier, M., Gurwitz, K. T., Krause, R., McQuilton, P., Le Pera, L., Morgan, S. L., Rauste, P., Via, A., Kahlem, P., … Palagi, P. M. (2020). Ten simple rules for making training materials FAIR. </a:t>
            </a:r>
            <a:r>
              <a:rPr lang="en-US" sz="1400" i="1">
                <a:latin typeface="Open Sans" panose="020B0604020202020204" charset="0"/>
                <a:ea typeface="Open Sans" panose="020B0604020202020204" charset="0"/>
                <a:cs typeface="Open Sans" panose="020B0604020202020204" charset="0"/>
              </a:rPr>
              <a:t>PLoS computational biology</a:t>
            </a:r>
            <a:r>
              <a:rPr lang="en-US" sz="1400">
                <a:latin typeface="Open Sans" panose="020B0604020202020204" charset="0"/>
                <a:ea typeface="Open Sans" panose="020B0604020202020204" charset="0"/>
                <a:cs typeface="Open Sans" panose="020B0604020202020204" charset="0"/>
              </a:rPr>
              <a:t>, </a:t>
            </a:r>
            <a:r>
              <a:rPr lang="en-US" sz="1400" i="1">
                <a:latin typeface="Open Sans" panose="020B0604020202020204" charset="0"/>
                <a:ea typeface="Open Sans" panose="020B0604020202020204" charset="0"/>
                <a:cs typeface="Open Sans" panose="020B0604020202020204" charset="0"/>
              </a:rPr>
              <a:t>16</a:t>
            </a:r>
            <a:r>
              <a:rPr lang="en-US" sz="1400">
                <a:latin typeface="Open Sans" panose="020B0604020202020204" charset="0"/>
                <a:ea typeface="Open Sans" panose="020B0604020202020204" charset="0"/>
                <a:cs typeface="Open Sans" panose="020B0604020202020204" charset="0"/>
              </a:rPr>
              <a:t>(5), e1007854. </a:t>
            </a:r>
            <a:r>
              <a:rPr lang="en-US" sz="1400">
                <a:latin typeface="Open Sans" panose="020B0604020202020204" charset="0"/>
                <a:ea typeface="Open Sans" panose="020B0604020202020204" charset="0"/>
                <a:cs typeface="Open Sans" panose="020B0604020202020204" charset="0"/>
                <a:hlinkClick r:id="rId5"/>
              </a:rPr>
              <a:t>https://doi.org/10.1371/journal.pcbi.1007854</a:t>
            </a:r>
            <a:endParaRPr lang="en-US" sz="1400">
              <a:latin typeface="Open Sans" panose="020B0604020202020204" charset="0"/>
              <a:ea typeface="Open Sans" panose="020B0604020202020204" charset="0"/>
              <a:cs typeface="Open Sans" panose="020B0604020202020204" charset="0"/>
            </a:endParaRPr>
          </a:p>
          <a:p>
            <a:pPr marL="0" indent="0">
              <a:buNone/>
            </a:pPr>
            <a:endParaRPr lang="en-US" sz="1400">
              <a:latin typeface="Open Sans" panose="020B0604020202020204" charset="0"/>
              <a:ea typeface="Open Sans" panose="020B0604020202020204" charset="0"/>
              <a:cs typeface="Open Sans" panose="020B0604020202020204" charset="0"/>
            </a:endParaRPr>
          </a:p>
          <a:p>
            <a:pPr marL="0" indent="0">
              <a:buNone/>
            </a:pPr>
            <a:r>
              <a:rPr lang="en-US" sz="1400">
                <a:latin typeface="Open Sans" panose="020B0604020202020204" charset="0"/>
                <a:ea typeface="Open Sans" panose="020B0604020202020204" charset="0"/>
                <a:cs typeface="Open Sans" panose="020B0604020202020204" charset="0"/>
              </a:rPr>
              <a:t>RDA IG – FAIR Principles for Research Hardware</a:t>
            </a:r>
          </a:p>
          <a:p>
            <a:pPr marL="0" indent="0">
              <a:buNone/>
            </a:pPr>
            <a:r>
              <a:rPr lang="en-US" sz="1400">
                <a:latin typeface="Open Sans" panose="020B0604020202020204" charset="0"/>
                <a:ea typeface="Open Sans" panose="020B0604020202020204" charset="0"/>
                <a:cs typeface="Open Sans" panose="020B0604020202020204" charset="0"/>
                <a:hlinkClick r:id="rId6"/>
              </a:rPr>
              <a:t>https://www.rd-alliance.org/groups/fair-principles-research-hardware</a:t>
            </a:r>
            <a:r>
              <a:rPr lang="en-US" sz="1400">
                <a:latin typeface="Open Sans" panose="020B0604020202020204" charset="0"/>
                <a:ea typeface="Open Sans" panose="020B0604020202020204" charset="0"/>
                <a:cs typeface="Open Sans" panose="020B060402020202020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rPr>
              <a:t>FAIR </a:t>
            </a:r>
            <a:r>
              <a:rPr lang="en" i="1">
                <a:solidFill>
                  <a:srgbClr val="C00000"/>
                </a:solidFill>
              </a:rPr>
              <a:t>upgrades</a:t>
            </a:r>
            <a:endParaRPr i="1">
              <a:solidFill>
                <a:srgbClr val="C00000"/>
              </a:solidFill>
            </a:endParaRPr>
          </a:p>
        </p:txBody>
      </p:sp>
      <p:sp>
        <p:nvSpPr>
          <p:cNvPr id="157" name="Google Shape;157;p28"/>
          <p:cNvSpPr txBox="1">
            <a:spLocks noGrp="1"/>
          </p:cNvSpPr>
          <p:nvPr>
            <p:ph type="body" idx="1"/>
          </p:nvPr>
        </p:nvSpPr>
        <p:spPr>
          <a:xfrm>
            <a:off x="311700" y="1152475"/>
            <a:ext cx="79269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1200"/>
              </a:spcBef>
              <a:spcAft>
                <a:spcPts val="0"/>
              </a:spcAft>
              <a:buNone/>
            </a:pPr>
            <a:endParaRPr>
              <a:latin typeface="Open Sans"/>
              <a:ea typeface="Open Sans"/>
              <a:cs typeface="Open Sans"/>
              <a:sym typeface="Open Sans"/>
            </a:endParaRPr>
          </a:p>
          <a:p>
            <a:pPr marL="0" lvl="0" indent="0" algn="l" rtl="0">
              <a:spcBef>
                <a:spcPts val="1200"/>
              </a:spcBef>
              <a:spcAft>
                <a:spcPts val="0"/>
              </a:spcAft>
              <a:buNone/>
            </a:pPr>
            <a:endParaRPr sz="1200">
              <a:latin typeface="Open Sans"/>
              <a:ea typeface="Open Sans"/>
              <a:cs typeface="Open Sans"/>
              <a:sym typeface="Open Sans"/>
            </a:endParaRPr>
          </a:p>
          <a:p>
            <a:pPr marL="0" lvl="0" indent="0" algn="l" rtl="0">
              <a:spcBef>
                <a:spcPts val="1200"/>
              </a:spcBef>
              <a:spcAft>
                <a:spcPts val="0"/>
              </a:spcAft>
              <a:buNone/>
            </a:pPr>
            <a:r>
              <a:rPr lang="en" sz="1200">
                <a:latin typeface="Open Sans"/>
                <a:ea typeface="Open Sans"/>
                <a:cs typeface="Open Sans"/>
                <a:sym typeface="Open Sans"/>
              </a:rPr>
              <a:t>“[...] to make data FAIR whilst preserving them over time requires trustworthy digital repositories (TDRs) with sustainable governance and organizational frameworks, reliable infrastructure, and comprehensive policies supporting community-agreed practices.”</a:t>
            </a:r>
            <a:endParaRPr sz="1200">
              <a:latin typeface="Open Sans"/>
              <a:ea typeface="Open Sans"/>
              <a:cs typeface="Open Sans"/>
              <a:sym typeface="Open Sans"/>
            </a:endParaRPr>
          </a:p>
          <a:p>
            <a:pPr marL="0" lvl="0" indent="0" algn="l" rtl="0">
              <a:spcBef>
                <a:spcPts val="1200"/>
              </a:spcBef>
              <a:spcAft>
                <a:spcPts val="0"/>
              </a:spcAft>
              <a:buNone/>
            </a:pPr>
            <a:r>
              <a:rPr lang="en" sz="1100">
                <a:latin typeface="Open Sans"/>
                <a:ea typeface="Open Sans"/>
                <a:cs typeface="Open Sans"/>
                <a:sym typeface="Open Sans"/>
              </a:rPr>
              <a:t>Lin, D., Crabtree, J., Dillo, I. </a:t>
            </a:r>
            <a:r>
              <a:rPr lang="en" sz="1100" i="1">
                <a:latin typeface="Open Sans"/>
                <a:ea typeface="Open Sans"/>
                <a:cs typeface="Open Sans"/>
                <a:sym typeface="Open Sans"/>
              </a:rPr>
              <a:t>et al.</a:t>
            </a:r>
            <a:r>
              <a:rPr lang="en" sz="1100">
                <a:latin typeface="Open Sans"/>
                <a:ea typeface="Open Sans"/>
                <a:cs typeface="Open Sans"/>
                <a:sym typeface="Open Sans"/>
              </a:rPr>
              <a:t> The TRUST Principles for digital repositories. </a:t>
            </a:r>
            <a:r>
              <a:rPr lang="en" sz="1100" i="1">
                <a:latin typeface="Open Sans"/>
                <a:ea typeface="Open Sans"/>
                <a:cs typeface="Open Sans"/>
                <a:sym typeface="Open Sans"/>
              </a:rPr>
              <a:t>Sci Data</a:t>
            </a:r>
            <a:r>
              <a:rPr lang="en" sz="1100">
                <a:latin typeface="Open Sans"/>
                <a:ea typeface="Open Sans"/>
                <a:cs typeface="Open Sans"/>
                <a:sym typeface="Open Sans"/>
              </a:rPr>
              <a:t> </a:t>
            </a:r>
            <a:r>
              <a:rPr lang="en" sz="1100" b="1">
                <a:latin typeface="Open Sans"/>
                <a:ea typeface="Open Sans"/>
                <a:cs typeface="Open Sans"/>
                <a:sym typeface="Open Sans"/>
              </a:rPr>
              <a:t>7</a:t>
            </a:r>
            <a:r>
              <a:rPr lang="en" sz="1100">
                <a:latin typeface="Open Sans"/>
                <a:ea typeface="Open Sans"/>
                <a:cs typeface="Open Sans"/>
                <a:sym typeface="Open Sans"/>
              </a:rPr>
              <a:t>, 144 (2020). </a:t>
            </a:r>
            <a:r>
              <a:rPr lang="en" sz="1100" u="sng">
                <a:solidFill>
                  <a:schemeClr val="hlink"/>
                </a:solidFill>
                <a:latin typeface="Open Sans"/>
                <a:ea typeface="Open Sans"/>
                <a:cs typeface="Open Sans"/>
                <a:sym typeface="Open Sans"/>
                <a:hlinkClick r:id="rId3"/>
              </a:rPr>
              <a:t>https://doi.org/10.1038/s41597-020-0486-7</a:t>
            </a:r>
            <a:r>
              <a:rPr lang="en" sz="1100">
                <a:latin typeface="Open Sans"/>
                <a:ea typeface="Open Sans"/>
                <a:cs typeface="Open Sans"/>
                <a:sym typeface="Open Sans"/>
              </a:rPr>
              <a:t> </a:t>
            </a:r>
            <a:endParaRPr sz="1100">
              <a:latin typeface="Open Sans"/>
              <a:ea typeface="Open Sans"/>
              <a:cs typeface="Open Sans"/>
              <a:sym typeface="Open Sans"/>
            </a:endParaRPr>
          </a:p>
          <a:p>
            <a:pPr marL="0" lvl="0" indent="0" algn="l" rtl="0">
              <a:spcBef>
                <a:spcPts val="1200"/>
              </a:spcBef>
              <a:spcAft>
                <a:spcPts val="0"/>
              </a:spcAft>
              <a:buNone/>
            </a:pPr>
            <a:r>
              <a:rPr lang="en" sz="1400" b="1">
                <a:latin typeface="Open Sans"/>
                <a:ea typeface="Open Sans"/>
                <a:cs typeface="Open Sans"/>
                <a:sym typeface="Open Sans"/>
              </a:rPr>
              <a:t>T</a:t>
            </a:r>
            <a:r>
              <a:rPr lang="en" sz="1400">
                <a:latin typeface="Open Sans"/>
                <a:ea typeface="Open Sans"/>
                <a:cs typeface="Open Sans"/>
                <a:sym typeface="Open Sans"/>
              </a:rPr>
              <a:t>ransparency, </a:t>
            </a:r>
            <a:r>
              <a:rPr lang="en" sz="1400" b="1">
                <a:latin typeface="Open Sans"/>
                <a:ea typeface="Open Sans"/>
                <a:cs typeface="Open Sans"/>
                <a:sym typeface="Open Sans"/>
              </a:rPr>
              <a:t>R</a:t>
            </a:r>
            <a:r>
              <a:rPr lang="en" sz="1400">
                <a:latin typeface="Open Sans"/>
                <a:ea typeface="Open Sans"/>
                <a:cs typeface="Open Sans"/>
                <a:sym typeface="Open Sans"/>
              </a:rPr>
              <a:t>esponsibility, </a:t>
            </a:r>
            <a:r>
              <a:rPr lang="en" sz="1400" b="1">
                <a:latin typeface="Open Sans"/>
                <a:ea typeface="Open Sans"/>
                <a:cs typeface="Open Sans"/>
                <a:sym typeface="Open Sans"/>
              </a:rPr>
              <a:t>U</a:t>
            </a:r>
            <a:r>
              <a:rPr lang="en" sz="1400">
                <a:latin typeface="Open Sans"/>
                <a:ea typeface="Open Sans"/>
                <a:cs typeface="Open Sans"/>
                <a:sym typeface="Open Sans"/>
              </a:rPr>
              <a:t>ser focus, </a:t>
            </a:r>
            <a:r>
              <a:rPr lang="en" sz="1400" b="1">
                <a:latin typeface="Open Sans"/>
                <a:ea typeface="Open Sans"/>
                <a:cs typeface="Open Sans"/>
                <a:sym typeface="Open Sans"/>
              </a:rPr>
              <a:t>S</a:t>
            </a:r>
            <a:r>
              <a:rPr lang="en" sz="1400">
                <a:latin typeface="Open Sans"/>
                <a:ea typeface="Open Sans"/>
                <a:cs typeface="Open Sans"/>
                <a:sym typeface="Open Sans"/>
              </a:rPr>
              <a:t>ustainability, </a:t>
            </a:r>
            <a:r>
              <a:rPr lang="en" sz="1400" b="1">
                <a:latin typeface="Open Sans"/>
                <a:ea typeface="Open Sans"/>
                <a:cs typeface="Open Sans"/>
                <a:sym typeface="Open Sans"/>
              </a:rPr>
              <a:t>T</a:t>
            </a:r>
            <a:r>
              <a:rPr lang="en" sz="1400">
                <a:latin typeface="Open Sans"/>
                <a:ea typeface="Open Sans"/>
                <a:cs typeface="Open Sans"/>
                <a:sym typeface="Open Sans"/>
              </a:rPr>
              <a:t>echnology</a:t>
            </a:r>
            <a:endParaRPr sz="1400">
              <a:latin typeface="Open Sans"/>
              <a:ea typeface="Open Sans"/>
              <a:cs typeface="Open Sans"/>
              <a:sym typeface="Open Sans"/>
            </a:endParaRPr>
          </a:p>
          <a:p>
            <a:pPr marL="0" lvl="0" indent="0" algn="l" rtl="0">
              <a:spcBef>
                <a:spcPts val="1200"/>
              </a:spcBef>
              <a:spcAft>
                <a:spcPts val="1200"/>
              </a:spcAft>
              <a:buNone/>
            </a:pPr>
            <a:r>
              <a:rPr lang="en" sz="1400" u="sng">
                <a:solidFill>
                  <a:schemeClr val="hlink"/>
                </a:solidFill>
                <a:latin typeface="Open Sans"/>
                <a:ea typeface="Open Sans"/>
                <a:cs typeface="Open Sans"/>
                <a:sym typeface="Open Sans"/>
                <a:hlinkClick r:id="rId4"/>
              </a:rPr>
              <a:t>https://www.rd-alliance.org/rda-community-effort-trust-principles-digital-repositories</a:t>
            </a:r>
            <a:r>
              <a:rPr lang="en" sz="1400">
                <a:latin typeface="Open Sans"/>
                <a:ea typeface="Open Sans"/>
                <a:cs typeface="Open Sans"/>
                <a:sym typeface="Open Sans"/>
              </a:rPr>
              <a:t> </a:t>
            </a:r>
            <a:endParaRPr sz="1400">
              <a:latin typeface="Open Sans"/>
              <a:ea typeface="Open Sans"/>
              <a:cs typeface="Open Sans"/>
              <a:sym typeface="Open Sans"/>
            </a:endParaRPr>
          </a:p>
        </p:txBody>
      </p:sp>
      <p:pic>
        <p:nvPicPr>
          <p:cNvPr id="158" name="Google Shape;158;p28"/>
          <p:cNvPicPr preferRelativeResize="0"/>
          <p:nvPr/>
        </p:nvPicPr>
        <p:blipFill>
          <a:blip r:embed="rId5">
            <a:alphaModFix/>
          </a:blip>
          <a:stretch>
            <a:fillRect/>
          </a:stretch>
        </p:blipFill>
        <p:spPr>
          <a:xfrm>
            <a:off x="3524250" y="1250838"/>
            <a:ext cx="2095500" cy="1000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rPr>
              <a:t>FAIR </a:t>
            </a:r>
            <a:r>
              <a:rPr lang="en" i="1">
                <a:solidFill>
                  <a:srgbClr val="C00000"/>
                </a:solidFill>
              </a:rPr>
              <a:t>upgrades</a:t>
            </a:r>
            <a:endParaRPr i="1">
              <a:solidFill>
                <a:srgbClr val="C00000"/>
              </a:solidFill>
            </a:endParaRPr>
          </a:p>
        </p:txBody>
      </p:sp>
      <p:sp>
        <p:nvSpPr>
          <p:cNvPr id="164" name="Google Shape;164;p29"/>
          <p:cNvSpPr txBox="1">
            <a:spLocks noGrp="1"/>
          </p:cNvSpPr>
          <p:nvPr>
            <p:ph type="body" idx="1"/>
          </p:nvPr>
        </p:nvSpPr>
        <p:spPr>
          <a:xfrm>
            <a:off x="311700" y="13934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solidFill>
                  <a:schemeClr val="hlink"/>
                </a:solidFill>
                <a:latin typeface="Open Sans"/>
                <a:ea typeface="Open Sans"/>
                <a:cs typeface="Open Sans"/>
                <a:sym typeface="Open Sans"/>
                <a:hlinkClick r:id="rId3"/>
              </a:rPr>
              <a:t>CARE principles</a:t>
            </a:r>
            <a:endParaRPr>
              <a:latin typeface="Open Sans"/>
              <a:ea typeface="Open Sans"/>
              <a:cs typeface="Open Sans"/>
              <a:sym typeface="Open Sans"/>
            </a:endParaRPr>
          </a:p>
          <a:p>
            <a:pPr marL="0" lvl="0" indent="0" algn="l" rtl="0">
              <a:spcBef>
                <a:spcPts val="1200"/>
              </a:spcBef>
              <a:spcAft>
                <a:spcPts val="0"/>
              </a:spcAft>
              <a:buNone/>
            </a:pPr>
            <a:r>
              <a:rPr lang="en">
                <a:latin typeface="Open Sans"/>
                <a:ea typeface="Open Sans"/>
                <a:cs typeface="Open Sans"/>
                <a:sym typeface="Open Sans"/>
              </a:rPr>
              <a:t>	</a:t>
            </a:r>
            <a:r>
              <a:rPr lang="en" sz="1400" b="1">
                <a:latin typeface="Open Sans"/>
                <a:ea typeface="Open Sans"/>
                <a:cs typeface="Open Sans"/>
                <a:sym typeface="Open Sans"/>
              </a:rPr>
              <a:t>C</a:t>
            </a:r>
            <a:r>
              <a:rPr lang="en" sz="1400">
                <a:latin typeface="Open Sans"/>
                <a:ea typeface="Open Sans"/>
                <a:cs typeface="Open Sans"/>
                <a:sym typeface="Open Sans"/>
              </a:rPr>
              <a:t>ollective benefit; </a:t>
            </a:r>
            <a:r>
              <a:rPr lang="en" sz="1400" b="1">
                <a:latin typeface="Open Sans"/>
                <a:ea typeface="Open Sans"/>
                <a:cs typeface="Open Sans"/>
                <a:sym typeface="Open Sans"/>
              </a:rPr>
              <a:t>A</a:t>
            </a:r>
            <a:r>
              <a:rPr lang="en" sz="1400">
                <a:latin typeface="Open Sans"/>
                <a:ea typeface="Open Sans"/>
                <a:cs typeface="Open Sans"/>
                <a:sym typeface="Open Sans"/>
              </a:rPr>
              <a:t>uthority to control; </a:t>
            </a:r>
            <a:r>
              <a:rPr lang="en" sz="1400" b="1">
                <a:latin typeface="Open Sans"/>
                <a:ea typeface="Open Sans"/>
                <a:cs typeface="Open Sans"/>
                <a:sym typeface="Open Sans"/>
              </a:rPr>
              <a:t>R</a:t>
            </a:r>
            <a:r>
              <a:rPr lang="en" sz="1400">
                <a:latin typeface="Open Sans"/>
                <a:ea typeface="Open Sans"/>
                <a:cs typeface="Open Sans"/>
                <a:sym typeface="Open Sans"/>
              </a:rPr>
              <a:t>esponsibility; </a:t>
            </a:r>
            <a:r>
              <a:rPr lang="en" sz="1400" b="1">
                <a:latin typeface="Open Sans"/>
                <a:ea typeface="Open Sans"/>
                <a:cs typeface="Open Sans"/>
                <a:sym typeface="Open Sans"/>
              </a:rPr>
              <a:t>E</a:t>
            </a:r>
            <a:r>
              <a:rPr lang="en" sz="1400">
                <a:latin typeface="Open Sans"/>
                <a:ea typeface="Open Sans"/>
                <a:cs typeface="Open Sans"/>
                <a:sym typeface="Open Sans"/>
              </a:rPr>
              <a:t>thics</a:t>
            </a:r>
            <a:endParaRPr sz="1400">
              <a:latin typeface="Open Sans"/>
              <a:ea typeface="Open Sans"/>
              <a:cs typeface="Open Sans"/>
              <a:sym typeface="Open Sans"/>
            </a:endParaRPr>
          </a:p>
          <a:p>
            <a:pPr marL="0" lvl="0" indent="0" algn="l" rtl="0">
              <a:spcBef>
                <a:spcPts val="1200"/>
              </a:spcBef>
              <a:spcAft>
                <a:spcPts val="0"/>
              </a:spcAft>
              <a:buNone/>
            </a:pPr>
            <a:r>
              <a:rPr lang="en" sz="1400">
                <a:latin typeface="Open Sans"/>
                <a:ea typeface="Open Sans"/>
                <a:cs typeface="Open Sans"/>
                <a:sym typeface="Open Sans"/>
              </a:rPr>
              <a:t>	CARE principles complement the existing FAIR principles encouraging open and other data movements to consider both (Indigenous) people and purpose in their advocacy and pursuits.</a:t>
            </a:r>
            <a:endParaRPr sz="1400">
              <a:latin typeface="Open Sans"/>
              <a:ea typeface="Open Sans"/>
              <a:cs typeface="Open Sans"/>
              <a:sym typeface="Open Sans"/>
            </a:endParaRPr>
          </a:p>
          <a:p>
            <a:pPr marL="0" lvl="0" indent="0" algn="l" rtl="0">
              <a:spcBef>
                <a:spcPts val="1200"/>
              </a:spcBef>
              <a:spcAft>
                <a:spcPts val="0"/>
              </a:spcAft>
              <a:buNone/>
            </a:pPr>
            <a:r>
              <a:rPr lang="en" sz="1400">
                <a:latin typeface="Open Sans"/>
                <a:ea typeface="Open Sans"/>
                <a:cs typeface="Open Sans"/>
                <a:sym typeface="Open Sans"/>
              </a:rPr>
              <a:t>	more on YT: </a:t>
            </a:r>
            <a:r>
              <a:rPr lang="en" sz="1400" u="sng">
                <a:solidFill>
                  <a:schemeClr val="hlink"/>
                </a:solidFill>
                <a:latin typeface="Open Sans"/>
                <a:ea typeface="Open Sans"/>
                <a:cs typeface="Open Sans"/>
                <a:sym typeface="Open Sans"/>
                <a:hlinkClick r:id="rId4"/>
              </a:rPr>
              <a:t>https://youtu.be/309QIZt9H74</a:t>
            </a:r>
            <a:endParaRPr sz="1400">
              <a:latin typeface="Open Sans"/>
              <a:ea typeface="Open Sans"/>
              <a:cs typeface="Open Sans"/>
              <a:sym typeface="Open Sans"/>
            </a:endParaRPr>
          </a:p>
          <a:p>
            <a:pPr marL="0" lvl="0" indent="0" algn="l" rtl="0">
              <a:spcBef>
                <a:spcPts val="1200"/>
              </a:spcBef>
              <a:spcAft>
                <a:spcPts val="1200"/>
              </a:spcAft>
              <a:buNone/>
            </a:pPr>
            <a:r>
              <a:rPr lang="en" sz="1400">
                <a:latin typeface="Open Sans"/>
                <a:ea typeface="Open Sans"/>
                <a:cs typeface="Open Sans"/>
                <a:sym typeface="Open Sans"/>
              </a:rPr>
              <a:t>	Twitter hashtag: #BeFAIRandCARE</a:t>
            </a:r>
            <a:endParaRPr sz="1400">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5F254-2BB1-B446-C2B0-CB7E2F494A25}"/>
              </a:ext>
            </a:extLst>
          </p:cNvPr>
          <p:cNvSpPr>
            <a:spLocks noGrp="1"/>
          </p:cNvSpPr>
          <p:nvPr>
            <p:ph type="title"/>
          </p:nvPr>
        </p:nvSpPr>
        <p:spPr/>
        <p:txBody>
          <a:bodyPr>
            <a:normAutofit fontScale="90000"/>
          </a:bodyPr>
          <a:lstStyle/>
          <a:p>
            <a:r>
              <a:rPr lang="en-US">
                <a:solidFill>
                  <a:srgbClr val="C00000"/>
                </a:solidFill>
              </a:rPr>
              <a:t>Training tips</a:t>
            </a:r>
          </a:p>
        </p:txBody>
      </p:sp>
      <p:sp>
        <p:nvSpPr>
          <p:cNvPr id="3" name="Text Placeholder 2">
            <a:extLst>
              <a:ext uri="{FF2B5EF4-FFF2-40B4-BE49-F238E27FC236}">
                <a16:creationId xmlns:a16="http://schemas.microsoft.com/office/drawing/2014/main" id="{CE7A5062-32CA-AC3F-1F9A-E89988841A23}"/>
              </a:ext>
            </a:extLst>
          </p:cNvPr>
          <p:cNvSpPr>
            <a:spLocks noGrp="1"/>
          </p:cNvSpPr>
          <p:nvPr>
            <p:ph type="body" idx="1"/>
          </p:nvPr>
        </p:nvSpPr>
        <p:spPr>
          <a:xfrm>
            <a:off x="311701" y="1152475"/>
            <a:ext cx="6613082" cy="3416400"/>
          </a:xfrm>
        </p:spPr>
        <p:txBody>
          <a:bodyPr>
            <a:normAutofit/>
          </a:bodyPr>
          <a:lstStyle/>
          <a:p>
            <a:pPr>
              <a:lnSpc>
                <a:spcPct val="150000"/>
              </a:lnSpc>
            </a:pPr>
            <a:endParaRPr lang="en-US" sz="1400"/>
          </a:p>
          <a:p>
            <a:pPr>
              <a:lnSpc>
                <a:spcPct val="100000"/>
              </a:lnSpc>
            </a:pPr>
            <a:r>
              <a:rPr lang="en-US" sz="1400"/>
              <a:t>FAIR is very important! It is the way to preserve data and make it findable and accessable for future reuse, and to align with funders requirements</a:t>
            </a:r>
          </a:p>
          <a:p>
            <a:pPr>
              <a:lnSpc>
                <a:spcPct val="200000"/>
              </a:lnSpc>
            </a:pPr>
            <a:r>
              <a:rPr lang="en-US" sz="1400"/>
              <a:t>Explain terminology with examples</a:t>
            </a:r>
          </a:p>
          <a:p>
            <a:pPr>
              <a:lnSpc>
                <a:spcPct val="150000"/>
              </a:lnSpc>
            </a:pPr>
            <a:r>
              <a:rPr lang="en-US" sz="1400"/>
              <a:t>Use real FAIR data in excercises and demonstrations</a:t>
            </a:r>
          </a:p>
          <a:p>
            <a:pPr>
              <a:lnSpc>
                <a:spcPct val="150000"/>
              </a:lnSpc>
            </a:pPr>
            <a:r>
              <a:rPr lang="en-US" sz="1400"/>
              <a:t>Demonstrate FAIRness assessment</a:t>
            </a:r>
          </a:p>
          <a:p>
            <a:pPr lvl="1">
              <a:lnSpc>
                <a:spcPct val="150000"/>
              </a:lnSpc>
            </a:pPr>
            <a:r>
              <a:rPr lang="en-US" sz="1200"/>
              <a:t>ask researchers to assess their data</a:t>
            </a:r>
          </a:p>
          <a:p>
            <a:pPr>
              <a:lnSpc>
                <a:spcPct val="150000"/>
              </a:lnSpc>
            </a:pPr>
            <a:r>
              <a:rPr lang="en-US" sz="1400"/>
              <a:t>Present use cases</a:t>
            </a:r>
          </a:p>
        </p:txBody>
      </p:sp>
    </p:spTree>
    <p:extLst>
      <p:ext uri="{BB962C8B-B14F-4D97-AF65-F5344CB8AC3E}">
        <p14:creationId xmlns:p14="http://schemas.microsoft.com/office/powerpoint/2010/main" val="1087641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rPr>
              <a:t>Training challenges</a:t>
            </a:r>
            <a:endParaRPr>
              <a:solidFill>
                <a:srgbClr val="C00000"/>
              </a:solidFill>
            </a:endParaRPr>
          </a:p>
        </p:txBody>
      </p:sp>
      <p:sp>
        <p:nvSpPr>
          <p:cNvPr id="61" name="Google Shape;61;p1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lnSpcReduction="10000"/>
          </a:bodyPr>
          <a:lstStyle/>
          <a:p>
            <a:pPr marL="457200" lvl="0" indent="-317500" algn="l" rtl="0">
              <a:lnSpc>
                <a:spcPct val="150000"/>
              </a:lnSpc>
              <a:spcBef>
                <a:spcPts val="1200"/>
              </a:spcBef>
              <a:spcAft>
                <a:spcPts val="0"/>
              </a:spcAft>
              <a:buSzPts val="1400"/>
              <a:buFont typeface="Open Sans"/>
              <a:buChar char="●"/>
            </a:pPr>
            <a:r>
              <a:rPr lang="en">
                <a:latin typeface="Open Sans"/>
                <a:ea typeface="Open Sans"/>
                <a:cs typeface="Open Sans"/>
                <a:sym typeface="Open Sans"/>
              </a:rPr>
              <a:t>Complex topic</a:t>
            </a:r>
            <a:endParaRPr>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Terminology </a:t>
            </a:r>
            <a:endParaRPr>
              <a:latin typeface="Open Sans"/>
              <a:ea typeface="Open Sans"/>
              <a:cs typeface="Open Sans"/>
              <a:sym typeface="Open Sans"/>
            </a:endParaRPr>
          </a:p>
          <a:p>
            <a:pPr marL="914400" lvl="1" indent="-304800" algn="l" rtl="0">
              <a:lnSpc>
                <a:spcPct val="150000"/>
              </a:lnSpc>
              <a:spcBef>
                <a:spcPts val="0"/>
              </a:spcBef>
              <a:spcAft>
                <a:spcPts val="0"/>
              </a:spcAft>
              <a:buSzPts val="1200"/>
              <a:buFont typeface="Open Sans"/>
              <a:buChar char="○"/>
            </a:pPr>
            <a:r>
              <a:rPr lang="en">
                <a:latin typeface="Open Sans"/>
                <a:ea typeface="Open Sans"/>
                <a:cs typeface="Open Sans"/>
                <a:sym typeface="Open Sans"/>
              </a:rPr>
              <a:t>metadata standards, communication protocols, ontologies, etc.</a:t>
            </a:r>
            <a:endParaRPr>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Misconseptions</a:t>
            </a:r>
            <a:endParaRPr>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Steep learning curve</a:t>
            </a:r>
            <a:endParaRPr>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If it’s not mandatory, can be difficult to persuade researchers to adhere to FAIR principles</a:t>
            </a:r>
            <a:endParaRPr>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Lack of incentives for extra work</a:t>
            </a:r>
            <a:endParaRPr>
              <a:latin typeface="Open Sans"/>
              <a:ea typeface="Open Sans"/>
              <a:cs typeface="Open Sans"/>
              <a:sym typeface="Open Sans"/>
            </a:endParaRPr>
          </a:p>
        </p:txBody>
      </p:sp>
      <p:pic>
        <p:nvPicPr>
          <p:cNvPr id="3" name="Picture 2">
            <a:extLst>
              <a:ext uri="{FF2B5EF4-FFF2-40B4-BE49-F238E27FC236}">
                <a16:creationId xmlns:a16="http://schemas.microsoft.com/office/drawing/2014/main" id="{AE3B43E0-2061-5DC5-DF7B-571D43C1BD29}"/>
              </a:ext>
            </a:extLst>
          </p:cNvPr>
          <p:cNvPicPr>
            <a:picLocks noChangeAspect="1"/>
          </p:cNvPicPr>
          <p:nvPr/>
        </p:nvPicPr>
        <p:blipFill>
          <a:blip r:embed="rId3"/>
          <a:stretch>
            <a:fillRect/>
          </a:stretch>
        </p:blipFill>
        <p:spPr>
          <a:xfrm>
            <a:off x="4947806" y="1275907"/>
            <a:ext cx="3884494" cy="2591686"/>
          </a:xfrm>
          <a:prstGeom prst="rect">
            <a:avLst/>
          </a:prstGeom>
        </p:spPr>
      </p:pic>
      <p:sp>
        <p:nvSpPr>
          <p:cNvPr id="5" name="TextBox 4">
            <a:extLst>
              <a:ext uri="{FF2B5EF4-FFF2-40B4-BE49-F238E27FC236}">
                <a16:creationId xmlns:a16="http://schemas.microsoft.com/office/drawing/2014/main" id="{551D0501-3F04-26D5-6C80-A993D0622694}"/>
              </a:ext>
            </a:extLst>
          </p:cNvPr>
          <p:cNvSpPr txBox="1"/>
          <p:nvPr/>
        </p:nvSpPr>
        <p:spPr>
          <a:xfrm>
            <a:off x="4963346" y="3867593"/>
            <a:ext cx="3884494" cy="230832"/>
          </a:xfrm>
          <a:prstGeom prst="rect">
            <a:avLst/>
          </a:prstGeom>
          <a:noFill/>
        </p:spPr>
        <p:txBody>
          <a:bodyPr wrap="square">
            <a:spAutoFit/>
          </a:bodyPr>
          <a:lstStyle/>
          <a:p>
            <a:pPr algn="r" rtl="0">
              <a:spcBef>
                <a:spcPts val="0"/>
              </a:spcBef>
              <a:spcAft>
                <a:spcPts val="0"/>
              </a:spcAft>
            </a:pPr>
            <a:r>
              <a:rPr lang="en-US" sz="900" b="0" i="0" u="none" strike="noStrike">
                <a:solidFill>
                  <a:schemeClr val="bg2">
                    <a:lumMod val="60000"/>
                    <a:lumOff val="40000"/>
                  </a:schemeClr>
                </a:solidFill>
                <a:effectLst/>
                <a:latin typeface="Open Sans" panose="020B0606030504020204" pitchFamily="34" charset="0"/>
              </a:rPr>
              <a:t>Photo by </a:t>
            </a:r>
            <a:r>
              <a:rPr lang="en-US" sz="900" b="0" i="0" strike="noStrike">
                <a:solidFill>
                  <a:schemeClr val="bg2">
                    <a:lumMod val="60000"/>
                    <a:lumOff val="40000"/>
                  </a:schemeClr>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Luke Pamer</a:t>
            </a:r>
            <a:r>
              <a:rPr lang="en-US" sz="900" b="0" i="0" u="none" strike="noStrike">
                <a:solidFill>
                  <a:schemeClr val="bg2">
                    <a:lumMod val="60000"/>
                    <a:lumOff val="40000"/>
                  </a:schemeClr>
                </a:solidFill>
                <a:effectLst/>
                <a:latin typeface="Open Sans" panose="020B0606030504020204" pitchFamily="34" charset="0"/>
              </a:rPr>
              <a:t> on </a:t>
            </a:r>
            <a:r>
              <a:rPr lang="en-US" sz="900" b="0" i="0" u="none" strike="noStrike">
                <a:solidFill>
                  <a:schemeClr val="bg2">
                    <a:lumMod val="60000"/>
                    <a:lumOff val="40000"/>
                  </a:schemeClr>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Unsplash</a:t>
            </a:r>
            <a:endParaRPr lang="en-US" sz="900">
              <a:solidFill>
                <a:schemeClr val="bg2">
                  <a:lumMod val="60000"/>
                  <a:lumOff val="40000"/>
                </a:schemeClr>
              </a:solidFill>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rPr>
              <a:t>Questions?</a:t>
            </a:r>
            <a:endParaRPr>
              <a:solidFill>
                <a:srgbClr val="C00000"/>
              </a:solidFill>
            </a:endParaRPr>
          </a:p>
        </p:txBody>
      </p:sp>
      <p:sp>
        <p:nvSpPr>
          <p:cNvPr id="2" name="Google Shape;134;p26">
            <a:extLst>
              <a:ext uri="{FF2B5EF4-FFF2-40B4-BE49-F238E27FC236}">
                <a16:creationId xmlns:a16="http://schemas.microsoft.com/office/drawing/2014/main" id="{E825E0D7-BDCD-4290-214A-41E55DD96965}"/>
              </a:ext>
            </a:extLst>
          </p:cNvPr>
          <p:cNvSpPr txBox="1">
            <a:spLocks noGrp="1"/>
          </p:cNvSpPr>
          <p:nvPr>
            <p:ph type="body" idx="1"/>
          </p:nvPr>
        </p:nvSpPr>
        <p:spPr>
          <a:xfrm>
            <a:off x="311150" y="1152525"/>
            <a:ext cx="8521700" cy="3416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lang="en-US"/>
          </a:p>
          <a:p>
            <a:pPr marL="0" lvl="0" indent="0" algn="l" rtl="0">
              <a:spcBef>
                <a:spcPts val="0"/>
              </a:spcBef>
              <a:spcAft>
                <a:spcPts val="1200"/>
              </a:spcAft>
              <a:buNone/>
            </a:pPr>
            <a:r>
              <a:rPr lang="en-US"/>
              <a:t>Obrad </a:t>
            </a:r>
            <a:r>
              <a:rPr lang="sr-Latn-RS"/>
              <a:t>Vučkovac</a:t>
            </a:r>
          </a:p>
          <a:p>
            <a:pPr marL="0" lvl="0" indent="0" algn="l" rtl="0">
              <a:lnSpc>
                <a:spcPct val="100000"/>
              </a:lnSpc>
              <a:spcBef>
                <a:spcPts val="0"/>
              </a:spcBef>
              <a:spcAft>
                <a:spcPts val="1200"/>
              </a:spcAft>
              <a:buNone/>
            </a:pPr>
            <a:r>
              <a:rPr lang="sr-Latn-RS" sz="1400"/>
              <a:t>University of Belgrade</a:t>
            </a:r>
          </a:p>
          <a:p>
            <a:pPr marL="0" lvl="0" indent="0" algn="l" rtl="0">
              <a:lnSpc>
                <a:spcPct val="100000"/>
              </a:lnSpc>
              <a:spcBef>
                <a:spcPts val="0"/>
              </a:spcBef>
              <a:spcAft>
                <a:spcPts val="1200"/>
              </a:spcAft>
              <a:buNone/>
            </a:pPr>
            <a:r>
              <a:rPr lang="sr-Latn-RS" sz="1400"/>
              <a:t>Vinča Institute of Nuclear Sciences - </a:t>
            </a:r>
            <a:r>
              <a:rPr lang="en-US" sz="1400"/>
              <a:t>Library</a:t>
            </a:r>
            <a:endParaRPr lang="sr-Latn-RS" sz="1400"/>
          </a:p>
          <a:p>
            <a:pPr marL="0" lvl="0" indent="0" algn="l" rtl="0">
              <a:lnSpc>
                <a:spcPct val="100000"/>
              </a:lnSpc>
              <a:spcBef>
                <a:spcPts val="0"/>
              </a:spcBef>
              <a:spcAft>
                <a:spcPts val="1200"/>
              </a:spcAft>
              <a:buNone/>
            </a:pPr>
            <a:r>
              <a:rPr lang="sr-Latn-RS" sz="1400"/>
              <a:t>ORCID: </a:t>
            </a:r>
            <a:r>
              <a:rPr lang="sr-Latn-RS" sz="1400">
                <a:hlinkClick r:id="rId3"/>
              </a:rPr>
              <a:t>0000-0001-5616-2680</a:t>
            </a:r>
            <a:endParaRPr sz="1400"/>
          </a:p>
        </p:txBody>
      </p:sp>
      <p:pic>
        <p:nvPicPr>
          <p:cNvPr id="3" name="Picture 2">
            <a:hlinkClick r:id="rId4"/>
            <a:extLst>
              <a:ext uri="{FF2B5EF4-FFF2-40B4-BE49-F238E27FC236}">
                <a16:creationId xmlns:a16="http://schemas.microsoft.com/office/drawing/2014/main" id="{57FC3056-310F-7003-4B51-3EA2075F5869}"/>
              </a:ext>
            </a:extLst>
          </p:cNvPr>
          <p:cNvPicPr>
            <a:picLocks noChangeAspect="1"/>
          </p:cNvPicPr>
          <p:nvPr/>
        </p:nvPicPr>
        <p:blipFill>
          <a:blip r:embed="rId5"/>
          <a:stretch>
            <a:fillRect/>
          </a:stretch>
        </p:blipFill>
        <p:spPr>
          <a:xfrm>
            <a:off x="391083" y="4449202"/>
            <a:ext cx="679434" cy="239346"/>
          </a:xfrm>
          <a:prstGeom prst="rect">
            <a:avLst/>
          </a:prstGeom>
        </p:spPr>
      </p:pic>
      <p:sp>
        <p:nvSpPr>
          <p:cNvPr id="4" name="TextBox 3">
            <a:extLst>
              <a:ext uri="{FF2B5EF4-FFF2-40B4-BE49-F238E27FC236}">
                <a16:creationId xmlns:a16="http://schemas.microsoft.com/office/drawing/2014/main" id="{92E7C95F-7168-EBAD-E5E9-597C82117BB9}"/>
              </a:ext>
            </a:extLst>
          </p:cNvPr>
          <p:cNvSpPr txBox="1"/>
          <p:nvPr/>
        </p:nvSpPr>
        <p:spPr>
          <a:xfrm>
            <a:off x="1354667" y="4353431"/>
            <a:ext cx="6908799" cy="369332"/>
          </a:xfrm>
          <a:prstGeom prst="rect">
            <a:avLst/>
          </a:prstGeom>
          <a:noFill/>
        </p:spPr>
        <p:txBody>
          <a:bodyPr wrap="square" rtlCol="0">
            <a:spAutoFit/>
          </a:bodyPr>
          <a:lstStyle/>
          <a:p>
            <a:r>
              <a:rPr lang="en-US" sz="900">
                <a:latin typeface="Open Sans" panose="020B0606030504020204" pitchFamily="34" charset="0"/>
                <a:ea typeface="Open Sans" panose="020B0606030504020204" pitchFamily="34" charset="0"/>
                <a:cs typeface="Open Sans" panose="020B0606030504020204" pitchFamily="34" charset="0"/>
              </a:rPr>
              <a:t>Except as otherwise noted, this </a:t>
            </a:r>
            <a:r>
              <a:rPr lang="sr-Latn-RS" sz="900">
                <a:latin typeface="Open Sans" panose="020B0606030504020204" pitchFamily="34" charset="0"/>
                <a:ea typeface="Open Sans" panose="020B0606030504020204" pitchFamily="34" charset="0"/>
                <a:cs typeface="Open Sans" panose="020B0606030504020204" pitchFamily="34" charset="0"/>
              </a:rPr>
              <a:t>presentation</a:t>
            </a:r>
            <a:r>
              <a:rPr lang="en-US" sz="900">
                <a:latin typeface="Open Sans" panose="020B0606030504020204" pitchFamily="34" charset="0"/>
                <a:ea typeface="Open Sans" panose="020B0606030504020204" pitchFamily="34" charset="0"/>
                <a:cs typeface="Open Sans" panose="020B0606030504020204" pitchFamily="34" charset="0"/>
              </a:rPr>
              <a:t> is licensed under the Creative Commons Attribution 4.0 International Licence.  </a:t>
            </a:r>
          </a:p>
          <a:p>
            <a:r>
              <a:rPr lang="en-US" sz="900">
                <a:latin typeface="Open Sans" panose="020B0606030504020204" pitchFamily="34" charset="0"/>
                <a:ea typeface="Open Sans" panose="020B0606030504020204" pitchFamily="34" charset="0"/>
                <a:cs typeface="Open Sans" panose="020B0606030504020204" pitchFamily="34" charset="0"/>
              </a:rPr>
              <a:t>To view a copy of this licence, visit </a:t>
            </a:r>
            <a:r>
              <a:rPr lang="en-US" sz="900">
                <a:latin typeface="Open Sans" panose="020B0606030504020204" pitchFamily="34" charset="0"/>
                <a:ea typeface="Open Sans" panose="020B0606030504020204" pitchFamily="34" charset="0"/>
                <a:cs typeface="Open Sans" panose="020B0606030504020204" pitchFamily="34" charset="0"/>
                <a:hlinkClick r:id="rId6"/>
              </a:rPr>
              <a:t>http://creativecommons.org/licenses/by/4.0/</a:t>
            </a:r>
            <a:r>
              <a:rPr lang="en-US" sz="900">
                <a:latin typeface="Open Sans" panose="020B0606030504020204" pitchFamily="34" charset="0"/>
                <a:ea typeface="Open Sans" panose="020B0606030504020204" pitchFamily="34" charset="0"/>
                <a:cs typeface="Open Sans" panose="020B0606030504020204" pitchFamily="34" charset="0"/>
              </a:rPr>
              <a:t>.</a:t>
            </a:r>
          </a:p>
        </p:txBody>
      </p:sp>
      <p:pic>
        <p:nvPicPr>
          <p:cNvPr id="5" name="Picture 2" descr="D:\BIBLIOTEKA\razno\Za_sajt_Biblioteke\Vinca_Joomla!\Vinca_Logo.png">
            <a:extLst>
              <a:ext uri="{FF2B5EF4-FFF2-40B4-BE49-F238E27FC236}">
                <a16:creationId xmlns:a16="http://schemas.microsoft.com/office/drawing/2014/main" id="{AD684D10-D32E-C224-BE67-5542A3ED14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9148" y="310275"/>
            <a:ext cx="773152" cy="618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rPr>
              <a:t>FAIR principles</a:t>
            </a:r>
            <a:endParaRPr>
              <a:solidFill>
                <a:srgbClr val="C00000"/>
              </a:solidFill>
            </a:endParaRPr>
          </a:p>
        </p:txBody>
      </p:sp>
      <p:sp>
        <p:nvSpPr>
          <p:cNvPr id="68" name="Google Shape;68;p15"/>
          <p:cNvSpPr txBox="1">
            <a:spLocks noGrp="1"/>
          </p:cNvSpPr>
          <p:nvPr>
            <p:ph type="body" idx="1"/>
          </p:nvPr>
        </p:nvSpPr>
        <p:spPr>
          <a:xfrm>
            <a:off x="311700" y="1220025"/>
            <a:ext cx="8520600" cy="3729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400">
                <a:latin typeface="Open Sans"/>
                <a:ea typeface="Open Sans"/>
                <a:cs typeface="Open Sans"/>
                <a:sym typeface="Open Sans"/>
              </a:rPr>
              <a:t>The FAIR principles describe how research outputs should be organised so they can be more easily accessed, understood, exchanged and reused, by both humans and machines.</a:t>
            </a:r>
            <a:endParaRPr sz="1400">
              <a:latin typeface="Open Sans"/>
              <a:ea typeface="Open Sans"/>
              <a:cs typeface="Open Sans"/>
              <a:sym typeface="Open Sans"/>
            </a:endParaRPr>
          </a:p>
          <a:p>
            <a:pPr marL="0" lvl="0" indent="0" algn="l" rtl="0">
              <a:spcBef>
                <a:spcPts val="1200"/>
              </a:spcBef>
              <a:spcAft>
                <a:spcPts val="0"/>
              </a:spcAft>
              <a:buNone/>
            </a:pPr>
            <a:endParaRPr sz="1400">
              <a:solidFill>
                <a:srgbClr val="595959"/>
              </a:solidFill>
              <a:latin typeface="Open Sans"/>
              <a:ea typeface="Open Sans"/>
              <a:cs typeface="Open Sans"/>
              <a:sym typeface="Open Sans"/>
            </a:endParaRPr>
          </a:p>
          <a:p>
            <a:pPr marL="0" lvl="0" indent="0" algn="l" rtl="0">
              <a:spcBef>
                <a:spcPts val="1200"/>
              </a:spcBef>
              <a:spcAft>
                <a:spcPts val="0"/>
              </a:spcAft>
              <a:buNone/>
            </a:pPr>
            <a:endParaRPr sz="1400">
              <a:solidFill>
                <a:srgbClr val="595959"/>
              </a:solidFill>
              <a:latin typeface="Open Sans"/>
              <a:ea typeface="Open Sans"/>
              <a:cs typeface="Open Sans"/>
              <a:sym typeface="Open Sans"/>
            </a:endParaRPr>
          </a:p>
          <a:p>
            <a:pPr marL="0" lvl="0" indent="0" algn="l" rtl="0">
              <a:spcBef>
                <a:spcPts val="1200"/>
              </a:spcBef>
              <a:spcAft>
                <a:spcPts val="0"/>
              </a:spcAft>
              <a:buNone/>
            </a:pPr>
            <a:endParaRPr sz="1400">
              <a:solidFill>
                <a:srgbClr val="595959"/>
              </a:solidFill>
              <a:latin typeface="Open Sans"/>
              <a:ea typeface="Open Sans"/>
              <a:cs typeface="Open Sans"/>
              <a:sym typeface="Open Sans"/>
            </a:endParaRPr>
          </a:p>
          <a:p>
            <a:pPr marL="0" lvl="0" indent="0" algn="l" rtl="0">
              <a:spcBef>
                <a:spcPts val="1200"/>
              </a:spcBef>
              <a:spcAft>
                <a:spcPts val="0"/>
              </a:spcAft>
              <a:buNone/>
            </a:pPr>
            <a:endParaRPr sz="1400">
              <a:solidFill>
                <a:srgbClr val="595959"/>
              </a:solidFill>
              <a:latin typeface="Open Sans"/>
              <a:ea typeface="Open Sans"/>
              <a:cs typeface="Open Sans"/>
              <a:sym typeface="Open Sans"/>
            </a:endParaRPr>
          </a:p>
          <a:p>
            <a:pPr marL="0" lvl="0" indent="0" algn="l" rtl="0">
              <a:spcBef>
                <a:spcPts val="1200"/>
              </a:spcBef>
              <a:spcAft>
                <a:spcPts val="0"/>
              </a:spcAft>
              <a:buNone/>
            </a:pPr>
            <a:endParaRPr sz="1400">
              <a:solidFill>
                <a:srgbClr val="595959"/>
              </a:solidFill>
              <a:latin typeface="Open Sans"/>
              <a:ea typeface="Open Sans"/>
              <a:cs typeface="Open Sans"/>
              <a:sym typeface="Open Sans"/>
            </a:endParaRPr>
          </a:p>
          <a:p>
            <a:pPr marL="0" lvl="0" indent="0" algn="l" rtl="0">
              <a:spcBef>
                <a:spcPts val="1200"/>
              </a:spcBef>
              <a:spcAft>
                <a:spcPts val="0"/>
              </a:spcAft>
              <a:buNone/>
            </a:pPr>
            <a:endParaRPr sz="1400">
              <a:solidFill>
                <a:srgbClr val="595959"/>
              </a:solidFill>
              <a:latin typeface="Open Sans"/>
              <a:ea typeface="Open Sans"/>
              <a:cs typeface="Open Sans"/>
              <a:sym typeface="Open Sans"/>
            </a:endParaRPr>
          </a:p>
          <a:p>
            <a:pPr marL="0" lvl="0" indent="0" algn="l" rtl="0">
              <a:spcBef>
                <a:spcPts val="1200"/>
              </a:spcBef>
              <a:spcAft>
                <a:spcPts val="1200"/>
              </a:spcAft>
              <a:buNone/>
            </a:pPr>
            <a:r>
              <a:rPr lang="en" sz="1400">
                <a:solidFill>
                  <a:srgbClr val="595959"/>
                </a:solidFill>
                <a:latin typeface="Open Sans"/>
                <a:ea typeface="Open Sans"/>
                <a:cs typeface="Open Sans"/>
                <a:sym typeface="Open Sans"/>
              </a:rPr>
              <a:t>Wilkinson, M., Dumontier, M., Aalbersberg, I. </a:t>
            </a:r>
            <a:r>
              <a:rPr lang="en" sz="1400" i="1">
                <a:solidFill>
                  <a:srgbClr val="595959"/>
                </a:solidFill>
                <a:latin typeface="Open Sans"/>
                <a:ea typeface="Open Sans"/>
                <a:cs typeface="Open Sans"/>
                <a:sym typeface="Open Sans"/>
              </a:rPr>
              <a:t>et al.</a:t>
            </a:r>
            <a:r>
              <a:rPr lang="en" sz="1400">
                <a:solidFill>
                  <a:srgbClr val="595959"/>
                </a:solidFill>
                <a:latin typeface="Open Sans"/>
                <a:ea typeface="Open Sans"/>
                <a:cs typeface="Open Sans"/>
                <a:sym typeface="Open Sans"/>
              </a:rPr>
              <a:t> The FAIR Guiding Principles for scientific data management and stewardship. </a:t>
            </a:r>
            <a:r>
              <a:rPr lang="en" sz="1400" i="1">
                <a:solidFill>
                  <a:srgbClr val="595959"/>
                </a:solidFill>
                <a:latin typeface="Open Sans"/>
                <a:ea typeface="Open Sans"/>
                <a:cs typeface="Open Sans"/>
                <a:sym typeface="Open Sans"/>
              </a:rPr>
              <a:t>Sci Data</a:t>
            </a:r>
            <a:r>
              <a:rPr lang="en" sz="1400">
                <a:solidFill>
                  <a:srgbClr val="595959"/>
                </a:solidFill>
                <a:latin typeface="Open Sans"/>
                <a:ea typeface="Open Sans"/>
                <a:cs typeface="Open Sans"/>
                <a:sym typeface="Open Sans"/>
              </a:rPr>
              <a:t> </a:t>
            </a:r>
            <a:r>
              <a:rPr lang="en" sz="1400" b="1">
                <a:solidFill>
                  <a:srgbClr val="595959"/>
                </a:solidFill>
                <a:latin typeface="Open Sans"/>
                <a:ea typeface="Open Sans"/>
                <a:cs typeface="Open Sans"/>
                <a:sym typeface="Open Sans"/>
              </a:rPr>
              <a:t>3</a:t>
            </a:r>
            <a:r>
              <a:rPr lang="en" sz="1400">
                <a:solidFill>
                  <a:srgbClr val="595959"/>
                </a:solidFill>
                <a:latin typeface="Open Sans"/>
                <a:ea typeface="Open Sans"/>
                <a:cs typeface="Open Sans"/>
                <a:sym typeface="Open Sans"/>
              </a:rPr>
              <a:t>, 160018 (2016). https://doi.org/10.1038/sdata.2016.18</a:t>
            </a:r>
            <a:endParaRPr i="1">
              <a:solidFill>
                <a:srgbClr val="595959"/>
              </a:solidFill>
              <a:latin typeface="Open Sans"/>
              <a:ea typeface="Open Sans"/>
              <a:cs typeface="Open Sans"/>
              <a:sym typeface="Open Sans"/>
            </a:endParaRPr>
          </a:p>
        </p:txBody>
      </p:sp>
      <p:pic>
        <p:nvPicPr>
          <p:cNvPr id="69" name="Google Shape;69;p15"/>
          <p:cNvPicPr preferRelativeResize="0"/>
          <p:nvPr/>
        </p:nvPicPr>
        <p:blipFill>
          <a:blip r:embed="rId3">
            <a:alphaModFix/>
          </a:blip>
          <a:stretch>
            <a:fillRect/>
          </a:stretch>
        </p:blipFill>
        <p:spPr>
          <a:xfrm>
            <a:off x="2322975" y="2181775"/>
            <a:ext cx="4498051" cy="1528600"/>
          </a:xfrm>
          <a:prstGeom prst="rect">
            <a:avLst/>
          </a:prstGeom>
          <a:noFill/>
          <a:ln>
            <a:noFill/>
          </a:ln>
        </p:spPr>
      </p:pic>
      <p:sp>
        <p:nvSpPr>
          <p:cNvPr id="5" name="TextBox 4">
            <a:extLst>
              <a:ext uri="{FF2B5EF4-FFF2-40B4-BE49-F238E27FC236}">
                <a16:creationId xmlns:a16="http://schemas.microsoft.com/office/drawing/2014/main" id="{D17914CD-9967-44DB-8878-B2FF3BF630EF}"/>
              </a:ext>
            </a:extLst>
          </p:cNvPr>
          <p:cNvSpPr txBox="1"/>
          <p:nvPr/>
        </p:nvSpPr>
        <p:spPr>
          <a:xfrm>
            <a:off x="2774951" y="3781041"/>
            <a:ext cx="3884494" cy="230832"/>
          </a:xfrm>
          <a:prstGeom prst="rect">
            <a:avLst/>
          </a:prstGeom>
          <a:noFill/>
        </p:spPr>
        <p:txBody>
          <a:bodyPr wrap="square">
            <a:spAutoFit/>
          </a:bodyPr>
          <a:lstStyle/>
          <a:p>
            <a:pPr algn="r" rtl="0">
              <a:spcBef>
                <a:spcPts val="0"/>
              </a:spcBef>
              <a:spcAft>
                <a:spcPts val="0"/>
              </a:spcAft>
            </a:pPr>
            <a:r>
              <a:rPr lang="en-US" sz="900" b="0" i="0" u="none" strike="noStrike">
                <a:solidFill>
                  <a:schemeClr val="bg2">
                    <a:lumMod val="60000"/>
                    <a:lumOff val="40000"/>
                  </a:schemeClr>
                </a:solidFill>
                <a:effectLst/>
                <a:latin typeface="Open Sans" panose="020B0606030504020204" pitchFamily="34" charset="0"/>
              </a:rPr>
              <a:t>Photo by </a:t>
            </a:r>
            <a:r>
              <a:rPr lang="en-US" sz="900" b="0" i="0" strike="noStrike">
                <a:solidFill>
                  <a:schemeClr val="bg2">
                    <a:lumMod val="60000"/>
                    <a:lumOff val="40000"/>
                  </a:schemeClr>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SangyaPundir</a:t>
            </a:r>
            <a:r>
              <a:rPr lang="en-US" sz="900" b="0" i="0" u="none" strike="noStrike">
                <a:solidFill>
                  <a:schemeClr val="bg2">
                    <a:lumMod val="60000"/>
                    <a:lumOff val="40000"/>
                  </a:schemeClr>
                </a:solidFill>
                <a:effectLst/>
                <a:latin typeface="Open Sans" panose="020B0606030504020204" pitchFamily="34" charset="0"/>
              </a:rPr>
              <a:t> under </a:t>
            </a:r>
            <a:r>
              <a:rPr lang="en-US" sz="900" b="0" i="0" u="none" strike="noStrike">
                <a:solidFill>
                  <a:schemeClr val="bg2">
                    <a:lumMod val="60000"/>
                    <a:lumOff val="40000"/>
                  </a:schemeClr>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CC BY-SA</a:t>
            </a:r>
            <a:endParaRPr lang="en-US" sz="900">
              <a:solidFill>
                <a:schemeClr val="bg2">
                  <a:lumMod val="60000"/>
                  <a:lumOff val="40000"/>
                </a:schemeClr>
              </a:solidFill>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rPr>
              <a:t>Funder requirements</a:t>
            </a:r>
            <a:endParaRPr>
              <a:solidFill>
                <a:srgbClr val="C00000"/>
              </a:solidFill>
            </a:endParaRPr>
          </a:p>
        </p:txBody>
      </p:sp>
      <p:sp>
        <p:nvSpPr>
          <p:cNvPr id="75" name="Google Shape;75;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Open Sans"/>
              <a:buChar char="●"/>
            </a:pPr>
            <a:r>
              <a:rPr lang="en" u="sng">
                <a:solidFill>
                  <a:schemeClr val="hlink"/>
                </a:solidFill>
                <a:latin typeface="Open Sans"/>
                <a:ea typeface="Open Sans"/>
                <a:cs typeface="Open Sans"/>
                <a:sym typeface="Open Sans"/>
                <a:hlinkClick r:id="rId3"/>
              </a:rPr>
              <a:t>Horizon Europe</a:t>
            </a:r>
            <a:endParaRPr>
              <a:latin typeface="Open Sans"/>
              <a:ea typeface="Open Sans"/>
              <a:cs typeface="Open Sans"/>
              <a:sym typeface="Open Sans"/>
            </a:endParaRPr>
          </a:p>
          <a:p>
            <a:pPr marL="914400" lvl="1" indent="-317500" algn="l" rtl="0">
              <a:spcBef>
                <a:spcPts val="0"/>
              </a:spcBef>
              <a:spcAft>
                <a:spcPts val="0"/>
              </a:spcAft>
              <a:buSzPts val="1400"/>
              <a:buFont typeface="Open Sans"/>
              <a:buChar char="○"/>
            </a:pPr>
            <a:r>
              <a:rPr lang="en" i="1">
                <a:latin typeface="Open Sans"/>
                <a:ea typeface="Open Sans"/>
                <a:cs typeface="Open Sans"/>
                <a:sym typeface="Open Sans"/>
              </a:rPr>
              <a:t>“responsible management of research data in line with the FAIR principles of ‘Findability’, ‘Accessibility’, ‘Interoperability’ and ‘Reusability’, notably through the generalised use of data management plans, and open access to research data under the principle ‘as open as possible, as closed as necessary’, under the conditions required by the grant agreement”;</a:t>
            </a:r>
            <a:endParaRPr i="1">
              <a:latin typeface="Open Sans"/>
              <a:ea typeface="Open Sans"/>
              <a:cs typeface="Open Sans"/>
              <a:sym typeface="Open Sans"/>
            </a:endParaRPr>
          </a:p>
          <a:p>
            <a:pPr marL="914400" lvl="0" indent="0" algn="l" rtl="0">
              <a:spcBef>
                <a:spcPts val="1200"/>
              </a:spcBef>
              <a:spcAft>
                <a:spcPts val="0"/>
              </a:spcAft>
              <a:buNone/>
            </a:pPr>
            <a:endParaRPr i="1">
              <a:latin typeface="Open Sans"/>
              <a:ea typeface="Open Sans"/>
              <a:cs typeface="Open Sans"/>
              <a:sym typeface="Open Sans"/>
            </a:endParaRPr>
          </a:p>
          <a:p>
            <a:pPr marL="457200" lvl="0" indent="-342900" algn="l" rtl="0">
              <a:spcBef>
                <a:spcPts val="1200"/>
              </a:spcBef>
              <a:spcAft>
                <a:spcPts val="0"/>
              </a:spcAft>
              <a:buSzPts val="1800"/>
              <a:buFont typeface="Open Sans"/>
              <a:buChar char="●"/>
            </a:pPr>
            <a:r>
              <a:rPr lang="en" u="sng">
                <a:solidFill>
                  <a:schemeClr val="accent5"/>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Bill &amp; Melinda Gates Foundation</a:t>
            </a:r>
            <a:endParaRPr>
              <a:latin typeface="Open Sans"/>
              <a:ea typeface="Open Sans"/>
              <a:cs typeface="Open Sans"/>
              <a:sym typeface="Open Sans"/>
            </a:endParaRPr>
          </a:p>
          <a:p>
            <a:pPr marL="914400" lvl="1" indent="-317500" algn="l" rtl="0">
              <a:spcBef>
                <a:spcPts val="0"/>
              </a:spcBef>
              <a:spcAft>
                <a:spcPts val="0"/>
              </a:spcAft>
              <a:buClr>
                <a:srgbClr val="595959"/>
              </a:buClr>
              <a:buSzPts val="1400"/>
              <a:buFont typeface="Open Sans"/>
              <a:buChar char="○"/>
            </a:pPr>
            <a:r>
              <a:rPr lang="en" i="1">
                <a:solidFill>
                  <a:srgbClr val="595959"/>
                </a:solidFill>
                <a:latin typeface="Open Sans"/>
                <a:ea typeface="Open Sans"/>
                <a:cs typeface="Open Sans"/>
                <a:sym typeface="Open Sans"/>
              </a:rPr>
              <a:t>“Grantees are encouraged to adhere to the FAIR principles to improve the findability, accessibility, interoperability, and reuse of digital assets”.</a:t>
            </a:r>
            <a:endParaRPr i="1">
              <a:solidFill>
                <a:srgbClr val="595959"/>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rPr>
              <a:t>Why are FAIR principles needed?</a:t>
            </a:r>
            <a:endParaRPr>
              <a:solidFill>
                <a:srgbClr val="C00000"/>
              </a:solidFill>
            </a:endParaRPr>
          </a:p>
        </p:txBody>
      </p:sp>
      <p:sp>
        <p:nvSpPr>
          <p:cNvPr id="81" name="Google Shape;81;p17"/>
          <p:cNvSpPr txBox="1">
            <a:spLocks noGrp="1"/>
          </p:cNvSpPr>
          <p:nvPr>
            <p:ph type="body" idx="1"/>
          </p:nvPr>
        </p:nvSpPr>
        <p:spPr>
          <a:xfrm>
            <a:off x="311700" y="1152475"/>
            <a:ext cx="8034858" cy="3738502"/>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lang="en">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r>
              <a:rPr lang="en" sz="1400">
                <a:solidFill>
                  <a:schemeClr val="accent2">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“The increasing availability of online resources means that data need to be created with longevity in mind. Providing other researchers with access to your data facilitates knowledge discovery and improves research transparency.”</a:t>
            </a:r>
            <a:endParaRPr>
              <a:solidFill>
                <a:schemeClr val="accent2">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114300" lvl="0" indent="0" algn="r" rtl="0">
              <a:spcBef>
                <a:spcPts val="1200"/>
              </a:spcBef>
              <a:spcAft>
                <a:spcPts val="0"/>
              </a:spcAft>
              <a:buSzPts val="1800"/>
              <a:buNone/>
            </a:pPr>
            <a:r>
              <a:rPr lang="en-US" sz="1400" i="1" u="sng">
                <a:solidFill>
                  <a:schemeClr val="hlink"/>
                </a:solidFill>
                <a:latin typeface="Open Sans" panose="020B0606030504020204" pitchFamily="34" charset="0"/>
                <a:ea typeface="Open Sans" panose="020B0606030504020204" pitchFamily="34" charset="0"/>
                <a:cs typeface="Open Sans" panose="020B0606030504020204" pitchFamily="34" charset="0"/>
                <a:hlinkClick r:id="rId3"/>
              </a:rPr>
              <a:t>How to make your data FAIR,</a:t>
            </a:r>
            <a:r>
              <a:rPr lang="en-US" sz="1400" u="sng">
                <a:solidFill>
                  <a:schemeClr val="hlink"/>
                </a:solidFill>
                <a:latin typeface="Open Sans" panose="020B0606030504020204" pitchFamily="34" charset="0"/>
                <a:ea typeface="Open Sans" panose="020B0606030504020204" pitchFamily="34" charset="0"/>
                <a:cs typeface="Open Sans" panose="020B0606030504020204" pitchFamily="34" charset="0"/>
                <a:hlinkClick r:id="rId3"/>
              </a:rPr>
              <a:t> OpenAIRE</a:t>
            </a:r>
            <a:r>
              <a:rPr lang="en">
                <a:latin typeface="Open Sans" panose="020B0606030504020204" pitchFamily="34" charset="0"/>
                <a:ea typeface="Open Sans" panose="020B0606030504020204" pitchFamily="34" charset="0"/>
                <a:cs typeface="Open Sans" panose="020B0606030504020204" pitchFamily="34" charset="0"/>
              </a:rPr>
              <a:t> </a:t>
            </a:r>
          </a:p>
          <a:p>
            <a:pPr marL="114300" lvl="0" indent="0" rtl="0">
              <a:spcBef>
                <a:spcPts val="1200"/>
              </a:spcBef>
              <a:spcAft>
                <a:spcPts val="0"/>
              </a:spcAft>
              <a:buSzPts val="1800"/>
              <a:buNone/>
            </a:pPr>
            <a:endParaRPr lang="en-US">
              <a:latin typeface="Open Sans" panose="020B0606030504020204" pitchFamily="34" charset="0"/>
              <a:ea typeface="Open Sans" panose="020B0606030504020204" pitchFamily="34" charset="0"/>
              <a:cs typeface="Open Sans" panose="020B0606030504020204" pitchFamily="34" charset="0"/>
            </a:endParaRPr>
          </a:p>
          <a:p>
            <a:pPr marL="114300" lvl="0" indent="0" rtl="0">
              <a:spcBef>
                <a:spcPts val="1200"/>
              </a:spcBef>
              <a:spcAft>
                <a:spcPts val="0"/>
              </a:spcAft>
              <a:buSzPts val="1800"/>
              <a:buNone/>
            </a:pPr>
            <a:r>
              <a:rPr lang="en-US">
                <a:latin typeface="Open Sans" panose="020B0606030504020204" pitchFamily="34" charset="0"/>
                <a:ea typeface="Open Sans" panose="020B0606030504020204" pitchFamily="34" charset="0"/>
                <a:cs typeface="Open Sans" panose="020B0606030504020204" pitchFamily="34" charset="0"/>
              </a:rPr>
              <a:t>Humans increasingly rely on computational support from machines. FAIR data enable to find, access, interoperate, and reuse of data with no or minimal human intervention.</a:t>
            </a:r>
            <a:endParaRPr>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92B9C3-613A-F1F8-99D9-C3555AEF5CBE}"/>
              </a:ext>
            </a:extLst>
          </p:cNvPr>
          <p:cNvSpPr>
            <a:spLocks noGrp="1"/>
          </p:cNvSpPr>
          <p:nvPr>
            <p:ph type="title"/>
          </p:nvPr>
        </p:nvSpPr>
        <p:spPr>
          <a:solidFill>
            <a:srgbClr val="C00000"/>
          </a:solidFill>
        </p:spPr>
        <p:txBody>
          <a:bodyPr/>
          <a:lstStyle/>
          <a:p>
            <a:r>
              <a:rPr lang="en-US">
                <a:solidFill>
                  <a:schemeClr val="bg1">
                    <a:lumMod val="95000"/>
                  </a:schemeClr>
                </a:solidFill>
              </a:rPr>
              <a:t>RDM, FAIR &amp; Open data</a:t>
            </a:r>
          </a:p>
        </p:txBody>
      </p:sp>
    </p:spTree>
    <p:extLst>
      <p:ext uri="{BB962C8B-B14F-4D97-AF65-F5344CB8AC3E}">
        <p14:creationId xmlns:p14="http://schemas.microsoft.com/office/powerpoint/2010/main" val="3002254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312E3-A2BF-BB84-8721-CACE317DFA14}"/>
              </a:ext>
            </a:extLst>
          </p:cNvPr>
          <p:cNvSpPr>
            <a:spLocks noGrp="1"/>
          </p:cNvSpPr>
          <p:nvPr>
            <p:ph type="title"/>
          </p:nvPr>
        </p:nvSpPr>
        <p:spPr/>
        <p:txBody>
          <a:bodyPr>
            <a:normAutofit fontScale="90000"/>
          </a:bodyPr>
          <a:lstStyle/>
          <a:p>
            <a:r>
              <a:rPr lang="en">
                <a:solidFill>
                  <a:srgbClr val="C00000"/>
                </a:solidFill>
              </a:rPr>
              <a:t>RDM &amp; FAIR &amp; Open Data</a:t>
            </a:r>
            <a:endParaRPr lang="en-US">
              <a:solidFill>
                <a:srgbClr val="C00000"/>
              </a:solidFill>
            </a:endParaRPr>
          </a:p>
        </p:txBody>
      </p:sp>
      <p:sp>
        <p:nvSpPr>
          <p:cNvPr id="6" name="Oval 5">
            <a:extLst>
              <a:ext uri="{FF2B5EF4-FFF2-40B4-BE49-F238E27FC236}">
                <a16:creationId xmlns:a16="http://schemas.microsoft.com/office/drawing/2014/main" id="{7FC3D567-C43E-4014-AAC7-F1E66181A3D3}"/>
              </a:ext>
            </a:extLst>
          </p:cNvPr>
          <p:cNvSpPr/>
          <p:nvPr/>
        </p:nvSpPr>
        <p:spPr>
          <a:xfrm>
            <a:off x="3872088" y="1320800"/>
            <a:ext cx="3002844" cy="3002844"/>
          </a:xfrm>
          <a:prstGeom prst="ellipse">
            <a:avLst/>
          </a:prstGeom>
          <a:solidFill>
            <a:schemeClr val="accent6">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266C8A5-578C-F2F4-1FB7-CD6ECAF0DB36}"/>
              </a:ext>
            </a:extLst>
          </p:cNvPr>
          <p:cNvSpPr/>
          <p:nvPr/>
        </p:nvSpPr>
        <p:spPr>
          <a:xfrm>
            <a:off x="4718755" y="2571750"/>
            <a:ext cx="1693334" cy="169333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0969353-F426-3BED-5E6B-F3DD27C2C68E}"/>
              </a:ext>
            </a:extLst>
          </p:cNvPr>
          <p:cNvSpPr/>
          <p:nvPr/>
        </p:nvSpPr>
        <p:spPr>
          <a:xfrm>
            <a:off x="3318933" y="3104445"/>
            <a:ext cx="1862668" cy="1330362"/>
          </a:xfrm>
          <a:prstGeom prst="ellipse">
            <a:avLst/>
          </a:prstGeom>
          <a:solidFill>
            <a:schemeClr val="accent4">
              <a:lumMod val="75000"/>
              <a:alpha val="66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2A2345A-85FA-DEC6-7587-0A5A0502165E}"/>
              </a:ext>
            </a:extLst>
          </p:cNvPr>
          <p:cNvSpPr/>
          <p:nvPr/>
        </p:nvSpPr>
        <p:spPr>
          <a:xfrm>
            <a:off x="1298222" y="1017725"/>
            <a:ext cx="6276622" cy="3960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B84B15C-204C-64F9-7745-89FACD5BF242}"/>
              </a:ext>
            </a:extLst>
          </p:cNvPr>
          <p:cNvSpPr txBox="1"/>
          <p:nvPr/>
        </p:nvSpPr>
        <p:spPr>
          <a:xfrm>
            <a:off x="4617154" y="1550420"/>
            <a:ext cx="1512711" cy="523220"/>
          </a:xfrm>
          <a:prstGeom prst="rect">
            <a:avLst/>
          </a:prstGeom>
          <a:noFill/>
        </p:spPr>
        <p:txBody>
          <a:bodyPr wrap="square" rtlCol="0">
            <a:spAutoFit/>
          </a:bodyPr>
          <a:lstStyle/>
          <a:p>
            <a:pPr algn="ctr"/>
            <a:r>
              <a:rPr lang="en-US">
                <a:solidFill>
                  <a:schemeClr val="accent5">
                    <a:lumMod val="50000"/>
                  </a:schemeClr>
                </a:solidFill>
              </a:rPr>
              <a:t>Managed data (RDM)</a:t>
            </a:r>
          </a:p>
        </p:txBody>
      </p:sp>
      <p:sp>
        <p:nvSpPr>
          <p:cNvPr id="11" name="TextBox 10">
            <a:extLst>
              <a:ext uri="{FF2B5EF4-FFF2-40B4-BE49-F238E27FC236}">
                <a16:creationId xmlns:a16="http://schemas.microsoft.com/office/drawing/2014/main" id="{AA47B2F4-14A0-74C6-DED8-FCC38EE27956}"/>
              </a:ext>
            </a:extLst>
          </p:cNvPr>
          <p:cNvSpPr txBox="1"/>
          <p:nvPr/>
        </p:nvSpPr>
        <p:spPr>
          <a:xfrm>
            <a:off x="5080003" y="2739815"/>
            <a:ext cx="948265" cy="584775"/>
          </a:xfrm>
          <a:prstGeom prst="rect">
            <a:avLst/>
          </a:prstGeom>
          <a:noFill/>
        </p:spPr>
        <p:txBody>
          <a:bodyPr wrap="square" rtlCol="0">
            <a:spAutoFit/>
          </a:bodyPr>
          <a:lstStyle/>
          <a:p>
            <a:pPr algn="ctr"/>
            <a:r>
              <a:rPr lang="en-US" sz="1600">
                <a:solidFill>
                  <a:schemeClr val="bg1"/>
                </a:solidFill>
              </a:rPr>
              <a:t>FAIR data</a:t>
            </a:r>
          </a:p>
        </p:txBody>
      </p:sp>
      <p:sp>
        <p:nvSpPr>
          <p:cNvPr id="12" name="TextBox 11">
            <a:extLst>
              <a:ext uri="{FF2B5EF4-FFF2-40B4-BE49-F238E27FC236}">
                <a16:creationId xmlns:a16="http://schemas.microsoft.com/office/drawing/2014/main" id="{FAD4E6AC-6925-55D3-8714-0EE0D9EC5DD2}"/>
              </a:ext>
            </a:extLst>
          </p:cNvPr>
          <p:cNvSpPr txBox="1"/>
          <p:nvPr/>
        </p:nvSpPr>
        <p:spPr>
          <a:xfrm>
            <a:off x="3668892" y="3393195"/>
            <a:ext cx="948265" cy="707886"/>
          </a:xfrm>
          <a:prstGeom prst="rect">
            <a:avLst/>
          </a:prstGeom>
          <a:noFill/>
        </p:spPr>
        <p:txBody>
          <a:bodyPr wrap="square" rtlCol="0">
            <a:spAutoFit/>
          </a:bodyPr>
          <a:lstStyle/>
          <a:p>
            <a:pPr algn="ctr"/>
            <a:r>
              <a:rPr lang="en-US" sz="2000" b="1">
                <a:solidFill>
                  <a:schemeClr val="accent5">
                    <a:lumMod val="50000"/>
                  </a:schemeClr>
                </a:solidFill>
              </a:rPr>
              <a:t>Open data</a:t>
            </a:r>
          </a:p>
        </p:txBody>
      </p:sp>
      <p:sp>
        <p:nvSpPr>
          <p:cNvPr id="13" name="TextBox 12">
            <a:extLst>
              <a:ext uri="{FF2B5EF4-FFF2-40B4-BE49-F238E27FC236}">
                <a16:creationId xmlns:a16="http://schemas.microsoft.com/office/drawing/2014/main" id="{459F6317-2C46-36E0-24AB-23A88A7A3FE3}"/>
              </a:ext>
            </a:extLst>
          </p:cNvPr>
          <p:cNvSpPr txBox="1"/>
          <p:nvPr/>
        </p:nvSpPr>
        <p:spPr>
          <a:xfrm>
            <a:off x="1930400" y="2073640"/>
            <a:ext cx="1196621" cy="307777"/>
          </a:xfrm>
          <a:prstGeom prst="rect">
            <a:avLst/>
          </a:prstGeom>
          <a:noFill/>
        </p:spPr>
        <p:txBody>
          <a:bodyPr wrap="square" rtlCol="0">
            <a:spAutoFit/>
          </a:bodyPr>
          <a:lstStyle/>
          <a:p>
            <a:r>
              <a:rPr lang="en-US"/>
              <a:t>the wild</a:t>
            </a:r>
          </a:p>
        </p:txBody>
      </p:sp>
      <p:sp>
        <p:nvSpPr>
          <p:cNvPr id="14" name="Google Shape;87;p18">
            <a:extLst>
              <a:ext uri="{FF2B5EF4-FFF2-40B4-BE49-F238E27FC236}">
                <a16:creationId xmlns:a16="http://schemas.microsoft.com/office/drawing/2014/main" id="{71CB6472-8832-4B84-A057-4BB04D61BD15}"/>
              </a:ext>
            </a:extLst>
          </p:cNvPr>
          <p:cNvSpPr txBox="1"/>
          <p:nvPr/>
        </p:nvSpPr>
        <p:spPr>
          <a:xfrm>
            <a:off x="6412089" y="4516765"/>
            <a:ext cx="2534242" cy="461635"/>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600">
                <a:latin typeface="Open Sans"/>
                <a:ea typeface="Open Sans"/>
                <a:cs typeface="Open Sans"/>
                <a:sym typeface="Open Sans"/>
              </a:rPr>
              <a:t>Jones, S. Open, FAIR data and RDM. 2018. </a:t>
            </a:r>
            <a:r>
              <a:rPr lang="en" sz="600" u="sng">
                <a:solidFill>
                  <a:schemeClr val="hlink"/>
                </a:solidFill>
                <a:latin typeface="Open Sans"/>
                <a:ea typeface="Open Sans"/>
                <a:cs typeface="Open Sans"/>
                <a:sym typeface="Open Sans"/>
                <a:hlinkClick r:id="rId2"/>
              </a:rPr>
              <a:t>https://www.slideshare.net/sjDCC/open-fair-data-and-rdm</a:t>
            </a:r>
            <a:r>
              <a:rPr lang="en" sz="600">
                <a:solidFill>
                  <a:schemeClr val="dk1"/>
                </a:solidFill>
                <a:latin typeface="Open Sans"/>
                <a:ea typeface="Open Sans"/>
                <a:cs typeface="Open Sans"/>
                <a:sym typeface="Open Sans"/>
              </a:rPr>
              <a:t>. </a:t>
            </a:r>
            <a:endParaRPr sz="600">
              <a:solidFill>
                <a:schemeClr val="dk1"/>
              </a:solidFill>
              <a:latin typeface="Open Sans"/>
              <a:ea typeface="Open Sans"/>
              <a:cs typeface="Open Sans"/>
              <a:sym typeface="Open Sans"/>
            </a:endParaRPr>
          </a:p>
          <a:p>
            <a:pPr marL="0" lvl="0" indent="0" algn="r" rtl="0">
              <a:spcBef>
                <a:spcPts val="0"/>
              </a:spcBef>
              <a:spcAft>
                <a:spcPts val="0"/>
              </a:spcAft>
              <a:buNone/>
            </a:pPr>
            <a:r>
              <a:rPr lang="en" sz="600">
                <a:solidFill>
                  <a:schemeClr val="dk1"/>
                </a:solidFill>
                <a:latin typeface="Open Sans"/>
                <a:ea typeface="Open Sans"/>
                <a:cs typeface="Open Sans"/>
                <a:sym typeface="Open Sans"/>
              </a:rPr>
              <a:t>Available under </a:t>
            </a:r>
            <a:r>
              <a:rPr lang="en" sz="600" u="sng">
                <a:solidFill>
                  <a:schemeClr val="hlink"/>
                </a:solidFill>
                <a:latin typeface="Open Sans"/>
                <a:ea typeface="Open Sans"/>
                <a:cs typeface="Open Sans"/>
                <a:sym typeface="Open Sans"/>
                <a:hlinkClick r:id="rId3"/>
              </a:rPr>
              <a:t>Creative Commons Attribution</a:t>
            </a:r>
            <a:r>
              <a:rPr lang="en" sz="600">
                <a:solidFill>
                  <a:schemeClr val="dk1"/>
                </a:solidFill>
                <a:latin typeface="Open Sans"/>
                <a:ea typeface="Open Sans"/>
                <a:cs typeface="Open Sans"/>
                <a:sym typeface="Open Sans"/>
              </a:rPr>
              <a:t> License.</a:t>
            </a:r>
            <a:endParaRPr sz="600">
              <a:latin typeface="Open Sans"/>
              <a:ea typeface="Open Sans"/>
              <a:cs typeface="Open Sans"/>
              <a:sym typeface="Open Sans"/>
            </a:endParaRPr>
          </a:p>
        </p:txBody>
      </p:sp>
    </p:spTree>
    <p:extLst>
      <p:ext uri="{BB962C8B-B14F-4D97-AF65-F5344CB8AC3E}">
        <p14:creationId xmlns:p14="http://schemas.microsoft.com/office/powerpoint/2010/main" val="912187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312E3-A2BF-BB84-8721-CACE317DFA14}"/>
              </a:ext>
            </a:extLst>
          </p:cNvPr>
          <p:cNvSpPr>
            <a:spLocks noGrp="1"/>
          </p:cNvSpPr>
          <p:nvPr>
            <p:ph type="title"/>
          </p:nvPr>
        </p:nvSpPr>
        <p:spPr/>
        <p:txBody>
          <a:bodyPr>
            <a:normAutofit fontScale="90000"/>
          </a:bodyPr>
          <a:lstStyle/>
          <a:p>
            <a:r>
              <a:rPr lang="en">
                <a:solidFill>
                  <a:srgbClr val="C00000"/>
                </a:solidFill>
              </a:rPr>
              <a:t>RDM &amp; FAIR &amp; Open Data</a:t>
            </a:r>
            <a:endParaRPr lang="en-US"/>
          </a:p>
        </p:txBody>
      </p:sp>
      <p:sp>
        <p:nvSpPr>
          <p:cNvPr id="6" name="Oval 5">
            <a:extLst>
              <a:ext uri="{FF2B5EF4-FFF2-40B4-BE49-F238E27FC236}">
                <a16:creationId xmlns:a16="http://schemas.microsoft.com/office/drawing/2014/main" id="{7FC3D567-C43E-4014-AAC7-F1E66181A3D3}"/>
              </a:ext>
            </a:extLst>
          </p:cNvPr>
          <p:cNvSpPr/>
          <p:nvPr/>
        </p:nvSpPr>
        <p:spPr>
          <a:xfrm>
            <a:off x="3872088" y="1320800"/>
            <a:ext cx="3002844" cy="3002844"/>
          </a:xfrm>
          <a:prstGeom prst="ellipse">
            <a:avLst/>
          </a:prstGeom>
          <a:solidFill>
            <a:schemeClr val="accent6">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266C8A5-578C-F2F4-1FB7-CD6ECAF0DB36}"/>
              </a:ext>
            </a:extLst>
          </p:cNvPr>
          <p:cNvSpPr/>
          <p:nvPr/>
        </p:nvSpPr>
        <p:spPr>
          <a:xfrm>
            <a:off x="4718755" y="2571750"/>
            <a:ext cx="1693334" cy="169333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0969353-F426-3BED-5E6B-F3DD27C2C68E}"/>
              </a:ext>
            </a:extLst>
          </p:cNvPr>
          <p:cNvSpPr/>
          <p:nvPr/>
        </p:nvSpPr>
        <p:spPr>
          <a:xfrm>
            <a:off x="3318933" y="3104445"/>
            <a:ext cx="1862668" cy="1330362"/>
          </a:xfrm>
          <a:prstGeom prst="ellipse">
            <a:avLst/>
          </a:prstGeom>
          <a:solidFill>
            <a:schemeClr val="accent4">
              <a:lumMod val="75000"/>
              <a:alpha val="66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2A2345A-85FA-DEC6-7587-0A5A0502165E}"/>
              </a:ext>
            </a:extLst>
          </p:cNvPr>
          <p:cNvSpPr/>
          <p:nvPr/>
        </p:nvSpPr>
        <p:spPr>
          <a:xfrm>
            <a:off x="1298222" y="1017725"/>
            <a:ext cx="6276622" cy="3960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B84B15C-204C-64F9-7745-89FACD5BF242}"/>
              </a:ext>
            </a:extLst>
          </p:cNvPr>
          <p:cNvSpPr txBox="1"/>
          <p:nvPr/>
        </p:nvSpPr>
        <p:spPr>
          <a:xfrm>
            <a:off x="4617154" y="1550420"/>
            <a:ext cx="1512711" cy="523220"/>
          </a:xfrm>
          <a:prstGeom prst="rect">
            <a:avLst/>
          </a:prstGeom>
          <a:noFill/>
        </p:spPr>
        <p:txBody>
          <a:bodyPr wrap="square" rtlCol="0">
            <a:spAutoFit/>
          </a:bodyPr>
          <a:lstStyle/>
          <a:p>
            <a:pPr algn="ctr"/>
            <a:r>
              <a:rPr lang="en-US">
                <a:solidFill>
                  <a:schemeClr val="accent5">
                    <a:lumMod val="50000"/>
                  </a:schemeClr>
                </a:solidFill>
              </a:rPr>
              <a:t>Managed data (RDM)</a:t>
            </a:r>
          </a:p>
        </p:txBody>
      </p:sp>
      <p:sp>
        <p:nvSpPr>
          <p:cNvPr id="11" name="TextBox 10">
            <a:extLst>
              <a:ext uri="{FF2B5EF4-FFF2-40B4-BE49-F238E27FC236}">
                <a16:creationId xmlns:a16="http://schemas.microsoft.com/office/drawing/2014/main" id="{AA47B2F4-14A0-74C6-DED8-FCC38EE27956}"/>
              </a:ext>
            </a:extLst>
          </p:cNvPr>
          <p:cNvSpPr txBox="1"/>
          <p:nvPr/>
        </p:nvSpPr>
        <p:spPr>
          <a:xfrm>
            <a:off x="5080003" y="2739815"/>
            <a:ext cx="948265" cy="584775"/>
          </a:xfrm>
          <a:prstGeom prst="rect">
            <a:avLst/>
          </a:prstGeom>
          <a:noFill/>
        </p:spPr>
        <p:txBody>
          <a:bodyPr wrap="square" rtlCol="0">
            <a:spAutoFit/>
          </a:bodyPr>
          <a:lstStyle/>
          <a:p>
            <a:pPr algn="ctr"/>
            <a:r>
              <a:rPr lang="en-US" sz="1600">
                <a:solidFill>
                  <a:schemeClr val="bg1"/>
                </a:solidFill>
              </a:rPr>
              <a:t>FAIR data</a:t>
            </a:r>
          </a:p>
        </p:txBody>
      </p:sp>
      <p:sp>
        <p:nvSpPr>
          <p:cNvPr id="12" name="TextBox 11">
            <a:extLst>
              <a:ext uri="{FF2B5EF4-FFF2-40B4-BE49-F238E27FC236}">
                <a16:creationId xmlns:a16="http://schemas.microsoft.com/office/drawing/2014/main" id="{FAD4E6AC-6925-55D3-8714-0EE0D9EC5DD2}"/>
              </a:ext>
            </a:extLst>
          </p:cNvPr>
          <p:cNvSpPr txBox="1"/>
          <p:nvPr/>
        </p:nvSpPr>
        <p:spPr>
          <a:xfrm>
            <a:off x="3668892" y="3393195"/>
            <a:ext cx="948265" cy="707886"/>
          </a:xfrm>
          <a:prstGeom prst="rect">
            <a:avLst/>
          </a:prstGeom>
          <a:noFill/>
        </p:spPr>
        <p:txBody>
          <a:bodyPr wrap="square" rtlCol="0">
            <a:spAutoFit/>
          </a:bodyPr>
          <a:lstStyle/>
          <a:p>
            <a:pPr algn="ctr"/>
            <a:r>
              <a:rPr lang="en-US" sz="2000" b="1">
                <a:solidFill>
                  <a:schemeClr val="accent5">
                    <a:lumMod val="50000"/>
                  </a:schemeClr>
                </a:solidFill>
              </a:rPr>
              <a:t>Open data</a:t>
            </a:r>
          </a:p>
        </p:txBody>
      </p:sp>
      <p:sp>
        <p:nvSpPr>
          <p:cNvPr id="17" name="Oval 16">
            <a:extLst>
              <a:ext uri="{FF2B5EF4-FFF2-40B4-BE49-F238E27FC236}">
                <a16:creationId xmlns:a16="http://schemas.microsoft.com/office/drawing/2014/main" id="{26AF03AD-9E29-EF6B-4B8C-4AE1928871A4}"/>
              </a:ext>
            </a:extLst>
          </p:cNvPr>
          <p:cNvSpPr/>
          <p:nvPr/>
        </p:nvSpPr>
        <p:spPr>
          <a:xfrm rot="20453791">
            <a:off x="4723032" y="3135344"/>
            <a:ext cx="435139" cy="98530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66729E64-C42C-3CE2-D1A1-C2EA866484C5}"/>
              </a:ext>
            </a:extLst>
          </p:cNvPr>
          <p:cNvCxnSpPr/>
          <p:nvPr/>
        </p:nvCxnSpPr>
        <p:spPr>
          <a:xfrm>
            <a:off x="3409244" y="2571750"/>
            <a:ext cx="1388534" cy="821445"/>
          </a:xfrm>
          <a:prstGeom prst="straightConnector1">
            <a:avLst/>
          </a:prstGeom>
          <a:ln w="82550">
            <a:solidFill>
              <a:srgbClr val="FF0000"/>
            </a:solidFill>
            <a:headEnd type="none" w="lg" len="lg"/>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A2CDB7F-4504-BFE7-103F-9F9EDE8DF292}"/>
              </a:ext>
            </a:extLst>
          </p:cNvPr>
          <p:cNvSpPr txBox="1"/>
          <p:nvPr/>
        </p:nvSpPr>
        <p:spPr>
          <a:xfrm>
            <a:off x="1930400" y="2073640"/>
            <a:ext cx="1196621" cy="307777"/>
          </a:xfrm>
          <a:prstGeom prst="rect">
            <a:avLst/>
          </a:prstGeom>
          <a:noFill/>
        </p:spPr>
        <p:txBody>
          <a:bodyPr wrap="square" rtlCol="0">
            <a:spAutoFit/>
          </a:bodyPr>
          <a:lstStyle/>
          <a:p>
            <a:r>
              <a:rPr lang="en-US"/>
              <a:t>the wild</a:t>
            </a:r>
          </a:p>
        </p:txBody>
      </p:sp>
      <p:sp>
        <p:nvSpPr>
          <p:cNvPr id="13" name="Google Shape;87;p18">
            <a:extLst>
              <a:ext uri="{FF2B5EF4-FFF2-40B4-BE49-F238E27FC236}">
                <a16:creationId xmlns:a16="http://schemas.microsoft.com/office/drawing/2014/main" id="{3B03960E-FAF1-489F-B37E-D9D10771A87F}"/>
              </a:ext>
            </a:extLst>
          </p:cNvPr>
          <p:cNvSpPr txBox="1"/>
          <p:nvPr/>
        </p:nvSpPr>
        <p:spPr>
          <a:xfrm>
            <a:off x="6412089" y="4516765"/>
            <a:ext cx="2534242" cy="461635"/>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600">
                <a:latin typeface="Open Sans"/>
                <a:ea typeface="Open Sans"/>
                <a:cs typeface="Open Sans"/>
                <a:sym typeface="Open Sans"/>
              </a:rPr>
              <a:t>Jones, S. Open, FAIR data and RDM. 2018. </a:t>
            </a:r>
            <a:r>
              <a:rPr lang="en" sz="600" u="sng">
                <a:solidFill>
                  <a:schemeClr val="hlink"/>
                </a:solidFill>
                <a:latin typeface="Open Sans"/>
                <a:ea typeface="Open Sans"/>
                <a:cs typeface="Open Sans"/>
                <a:sym typeface="Open Sans"/>
                <a:hlinkClick r:id="rId2"/>
              </a:rPr>
              <a:t>https://www.slideshare.net/sjDCC/open-fair-data-and-rdm</a:t>
            </a:r>
            <a:r>
              <a:rPr lang="en" sz="600">
                <a:solidFill>
                  <a:schemeClr val="dk1"/>
                </a:solidFill>
                <a:latin typeface="Open Sans"/>
                <a:ea typeface="Open Sans"/>
                <a:cs typeface="Open Sans"/>
                <a:sym typeface="Open Sans"/>
              </a:rPr>
              <a:t>. </a:t>
            </a:r>
            <a:endParaRPr sz="600">
              <a:solidFill>
                <a:schemeClr val="dk1"/>
              </a:solidFill>
              <a:latin typeface="Open Sans"/>
              <a:ea typeface="Open Sans"/>
              <a:cs typeface="Open Sans"/>
              <a:sym typeface="Open Sans"/>
            </a:endParaRPr>
          </a:p>
          <a:p>
            <a:pPr marL="0" lvl="0" indent="0" algn="r" rtl="0">
              <a:spcBef>
                <a:spcPts val="0"/>
              </a:spcBef>
              <a:spcAft>
                <a:spcPts val="0"/>
              </a:spcAft>
              <a:buNone/>
            </a:pPr>
            <a:r>
              <a:rPr lang="en" sz="600">
                <a:solidFill>
                  <a:schemeClr val="dk1"/>
                </a:solidFill>
                <a:latin typeface="Open Sans"/>
                <a:ea typeface="Open Sans"/>
                <a:cs typeface="Open Sans"/>
                <a:sym typeface="Open Sans"/>
              </a:rPr>
              <a:t>Available under </a:t>
            </a:r>
            <a:r>
              <a:rPr lang="en" sz="600" u="sng">
                <a:solidFill>
                  <a:schemeClr val="hlink"/>
                </a:solidFill>
                <a:latin typeface="Open Sans"/>
                <a:ea typeface="Open Sans"/>
                <a:cs typeface="Open Sans"/>
                <a:sym typeface="Open Sans"/>
                <a:hlinkClick r:id="rId3"/>
              </a:rPr>
              <a:t>Creative Commons Attribution</a:t>
            </a:r>
            <a:r>
              <a:rPr lang="en" sz="600">
                <a:solidFill>
                  <a:schemeClr val="dk1"/>
                </a:solidFill>
                <a:latin typeface="Open Sans"/>
                <a:ea typeface="Open Sans"/>
                <a:cs typeface="Open Sans"/>
                <a:sym typeface="Open Sans"/>
              </a:rPr>
              <a:t> License.</a:t>
            </a:r>
            <a:endParaRPr sz="600">
              <a:latin typeface="Open Sans"/>
              <a:ea typeface="Open Sans"/>
              <a:cs typeface="Open Sans"/>
              <a:sym typeface="Open Sans"/>
            </a:endParaRPr>
          </a:p>
        </p:txBody>
      </p:sp>
    </p:spTree>
    <p:extLst>
      <p:ext uri="{BB962C8B-B14F-4D97-AF65-F5344CB8AC3E}">
        <p14:creationId xmlns:p14="http://schemas.microsoft.com/office/powerpoint/2010/main" val="1303252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0000"/>
                </a:solidFill>
              </a:rPr>
              <a:t>RDM &amp; FAIR &amp; Open Data</a:t>
            </a:r>
            <a:endParaRPr>
              <a:solidFill>
                <a:srgbClr val="C00000"/>
              </a:solidFill>
            </a:endParaRPr>
          </a:p>
        </p:txBody>
      </p:sp>
      <p:sp>
        <p:nvSpPr>
          <p:cNvPr id="87" name="Google Shape;87;p18"/>
          <p:cNvSpPr txBox="1"/>
          <p:nvPr/>
        </p:nvSpPr>
        <p:spPr>
          <a:xfrm>
            <a:off x="4125600" y="4443150"/>
            <a:ext cx="47067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800">
                <a:latin typeface="Open Sans"/>
                <a:ea typeface="Open Sans"/>
                <a:cs typeface="Open Sans"/>
                <a:sym typeface="Open Sans"/>
              </a:rPr>
              <a:t>Jones, S. Open, FAIR data and RDM. 2018. </a:t>
            </a:r>
            <a:r>
              <a:rPr lang="en" sz="800" u="sng">
                <a:solidFill>
                  <a:schemeClr val="hlink"/>
                </a:solidFill>
                <a:latin typeface="Open Sans"/>
                <a:ea typeface="Open Sans"/>
                <a:cs typeface="Open Sans"/>
                <a:sym typeface="Open Sans"/>
                <a:hlinkClick r:id="rId3"/>
              </a:rPr>
              <a:t>https://www.slideshare.net/sjDCC/open-fair-data-and-rdm</a:t>
            </a:r>
            <a:r>
              <a:rPr lang="en" sz="800">
                <a:solidFill>
                  <a:schemeClr val="dk1"/>
                </a:solidFill>
                <a:latin typeface="Open Sans"/>
                <a:ea typeface="Open Sans"/>
                <a:cs typeface="Open Sans"/>
                <a:sym typeface="Open Sans"/>
              </a:rPr>
              <a:t>. </a:t>
            </a:r>
            <a:endParaRPr sz="800">
              <a:solidFill>
                <a:schemeClr val="dk1"/>
              </a:solidFill>
              <a:latin typeface="Open Sans"/>
              <a:ea typeface="Open Sans"/>
              <a:cs typeface="Open Sans"/>
              <a:sym typeface="Open Sans"/>
            </a:endParaRPr>
          </a:p>
          <a:p>
            <a:pPr marL="0" lvl="0" indent="0" algn="r" rtl="0">
              <a:spcBef>
                <a:spcPts val="0"/>
              </a:spcBef>
              <a:spcAft>
                <a:spcPts val="0"/>
              </a:spcAft>
              <a:buNone/>
            </a:pPr>
            <a:r>
              <a:rPr lang="en" sz="800">
                <a:solidFill>
                  <a:schemeClr val="dk1"/>
                </a:solidFill>
                <a:latin typeface="Open Sans"/>
                <a:ea typeface="Open Sans"/>
                <a:cs typeface="Open Sans"/>
                <a:sym typeface="Open Sans"/>
              </a:rPr>
              <a:t>Available under </a:t>
            </a:r>
            <a:r>
              <a:rPr lang="en" sz="800" u="sng">
                <a:solidFill>
                  <a:schemeClr val="hlink"/>
                </a:solidFill>
                <a:latin typeface="Open Sans"/>
                <a:ea typeface="Open Sans"/>
                <a:cs typeface="Open Sans"/>
                <a:sym typeface="Open Sans"/>
                <a:hlinkClick r:id="rId4"/>
              </a:rPr>
              <a:t>Creative Commons Attribution</a:t>
            </a:r>
            <a:r>
              <a:rPr lang="en" sz="800">
                <a:solidFill>
                  <a:schemeClr val="dk1"/>
                </a:solidFill>
                <a:latin typeface="Open Sans"/>
                <a:ea typeface="Open Sans"/>
                <a:cs typeface="Open Sans"/>
                <a:sym typeface="Open Sans"/>
              </a:rPr>
              <a:t> License.</a:t>
            </a:r>
            <a:endParaRPr sz="800">
              <a:latin typeface="Open Sans"/>
              <a:ea typeface="Open Sans"/>
              <a:cs typeface="Open Sans"/>
              <a:sym typeface="Open Sans"/>
            </a:endParaRPr>
          </a:p>
        </p:txBody>
      </p:sp>
      <p:pic>
        <p:nvPicPr>
          <p:cNvPr id="88" name="Google Shape;88;p18"/>
          <p:cNvPicPr preferRelativeResize="0"/>
          <p:nvPr/>
        </p:nvPicPr>
        <p:blipFill>
          <a:blip r:embed="rId5">
            <a:alphaModFix/>
          </a:blip>
          <a:stretch>
            <a:fillRect/>
          </a:stretch>
        </p:blipFill>
        <p:spPr>
          <a:xfrm>
            <a:off x="1798638" y="1219200"/>
            <a:ext cx="4714875" cy="27051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TotalTime>
  <Words>1813</Words>
  <Application>Microsoft Office PowerPoint</Application>
  <PresentationFormat>On-screen Show (16:9)</PresentationFormat>
  <Paragraphs>142</Paragraphs>
  <Slides>20</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Open Sans</vt:lpstr>
      <vt:lpstr>Roboto</vt:lpstr>
      <vt:lpstr>Simple Light</vt:lpstr>
      <vt:lpstr>FAIR  principles</vt:lpstr>
      <vt:lpstr>Training challenges</vt:lpstr>
      <vt:lpstr>FAIR principles</vt:lpstr>
      <vt:lpstr>Funder requirements</vt:lpstr>
      <vt:lpstr>Why are FAIR principles needed?</vt:lpstr>
      <vt:lpstr>RDM, FAIR &amp; Open data</vt:lpstr>
      <vt:lpstr>RDM &amp; FAIR &amp; Open Data</vt:lpstr>
      <vt:lpstr>RDM &amp; FAIR &amp; Open Data</vt:lpstr>
      <vt:lpstr>RDM &amp; FAIR &amp; Open Data</vt:lpstr>
      <vt:lpstr>Training concept: Explaining the FAIR principles</vt:lpstr>
      <vt:lpstr>Findable</vt:lpstr>
      <vt:lpstr>Accessable</vt:lpstr>
      <vt:lpstr>Interoperable</vt:lpstr>
      <vt:lpstr>Reusable</vt:lpstr>
      <vt:lpstr>Training concept: FAIR assessment</vt:lpstr>
      <vt:lpstr>FAIR – data, metadata, infrastructures, and more</vt:lpstr>
      <vt:lpstr>FAIR upgrades</vt:lpstr>
      <vt:lpstr>FAIR upgrades</vt:lpstr>
      <vt:lpstr>Training tips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 principles</dc:title>
  <dc:creator>Obrad Vučkovac</dc:creator>
  <cp:lastModifiedBy>Administrator</cp:lastModifiedBy>
  <cp:revision>11</cp:revision>
  <dcterms:modified xsi:type="dcterms:W3CDTF">2023-01-31T10:36:51Z</dcterms:modified>
</cp:coreProperties>
</file>