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85"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embeddedFontLst>
    <p:embeddedFont>
      <p:font typeface="Open Sans"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brad Vučkova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0FACCC-BB79-4FD0-A0DE-7E3056A304ED}">
  <a:tblStyle styleId="{C40FACCC-BB79-4FD0-A0DE-7E3056A304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79" autoAdjust="0"/>
  </p:normalViewPr>
  <p:slideViewPr>
    <p:cSldViewPr snapToGrid="0">
      <p:cViewPr varScale="1">
        <p:scale>
          <a:sx n="149" d="100"/>
          <a:sy n="149" d="100"/>
        </p:scale>
        <p:origin x="42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penaccess.gatesfoundation.org/open-access-polic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penaccess.gatesfoundation.org/open-access-polic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333092f3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333092f3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02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0333092f3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0333092f3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https://openaccess.gatesfoundation.org/open-access-policy/</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0333092f3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0333092f3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https://openaccess.gatesfoundation.org/open-access-policy/</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0333092f3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0333092f3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0333092f3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0333092f3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0333092f3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0333092f3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0333092f3d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0333092f3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compliance with legal and ethical issues.</a:t>
            </a:r>
            <a:endParaRPr/>
          </a:p>
          <a:p>
            <a:pPr marL="0" lvl="0" indent="0" algn="l" rtl="0">
              <a:spcBef>
                <a:spcPts val="0"/>
              </a:spcBef>
              <a:spcAft>
                <a:spcPts val="0"/>
              </a:spcAft>
              <a:buNone/>
            </a:pPr>
            <a:r>
              <a:rPr lang="en"/>
              <a:t>Raw data can contain sensitive (personal) information. Data can be shared within institutions, but not ready to be open.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0333092f3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0333092f3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0333092f3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0333092f3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03720bfde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03720bfde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concrete examples</a:t>
            </a:r>
            <a:endParaRPr/>
          </a:p>
          <a:p>
            <a:pPr marL="0" lvl="0" indent="0" algn="l" rtl="0">
              <a:spcBef>
                <a:spcPts val="0"/>
              </a:spcBef>
              <a:spcAft>
                <a:spcPts val="0"/>
              </a:spcAft>
              <a:buNone/>
            </a:pPr>
            <a:r>
              <a:rPr lang="en"/>
              <a:t>The requirements can be usually found on journal’s/publisher’s website.</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0333092f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0333092f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03720bfde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03720bfde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concrete examples</a:t>
            </a:r>
            <a:endParaRPr/>
          </a:p>
          <a:p>
            <a:pPr marL="0" lvl="0" indent="0" algn="l" rtl="0">
              <a:spcBef>
                <a:spcPts val="0"/>
              </a:spcBef>
              <a:spcAft>
                <a:spcPts val="0"/>
              </a:spcAft>
              <a:buNone/>
            </a:pPr>
            <a:r>
              <a:rPr lang="en"/>
              <a:t>The requirements can be usually found on journal’s/publisher’s website.</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03720bfd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03720bfd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screenshots, logoi data papers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03720bfde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03720bfde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03720bfde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03720bfde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03720bfde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03720bfde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037be267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037be267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Though Dryad offers quality assessment over deposited datasets.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037be267f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037be267f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Though Dryad offers quality assessment over deposited datasets.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037be267f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037be267f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037be267f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037be267f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037be267f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37be267f9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0333092f3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0333092f3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037be267f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2037be267f9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333092f3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333092f3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0333092f3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0333092f3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0333092f3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0333092f3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0333092f3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0333092f3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333092f3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333092f3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333092f3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333092f3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unsplash.com/photos/Z3r7p3DqXeM?utm_source=unsplash&amp;utm_medium=referral&amp;utm_content=creditCopyTex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unsplash.com/@felipecorreia?utm_source=unsplash&amp;utm_medium=referral&amp;utm_content=creditCopyText" TargetMode="External"/><Relationship Id="rId5" Type="http://schemas.openxmlformats.org/officeDocument/2006/relationships/image" Target="../media/image2.png"/><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ellcome.org/grant-funding/guidance/open-access-guidance/open-access-polic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slideshare.net/sjDCC/open-fair-data-and-rd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creativecommons.org/licenses/by/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s://www.slideshare.net/sjDCC/open-fair-data-and-rd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unsplash.com/photos/ySMLDRerHZs?utm_source=unsplash&amp;utm_medium=referral&amp;utm_content=creditCopyText" TargetMode="External"/><Relationship Id="rId4" Type="http://schemas.openxmlformats.org/officeDocument/2006/relationships/hyperlink" Target="https://unsplash.com/@alexzaj?utm_source=unsplash&amp;utm_medium=referral&amp;utm_content=creditCopyTex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slideshare.net/sjDCC/open-fair-data-and-rd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orcid.org/0000-0001-5616-2680" TargetMode="External"/><Relationship Id="rId7"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creativecommons.org/licenses/by/4.0/" TargetMode="External"/><Relationship Id="rId5" Type="http://schemas.openxmlformats.org/officeDocument/2006/relationships/image" Target="../media/image2.png"/><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unsplash.com/photos/OKeu92CvolE?utm_source=unsplash&amp;utm_medium=referral&amp;utm_content=creditCopyText" TargetMode="External"/><Relationship Id="rId4" Type="http://schemas.openxmlformats.org/officeDocument/2006/relationships/hyperlink" Target="https://unsplash.com/@sigmund?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atacarpentry.org/rr-publication/01-publicati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unsplash.com/photos/OKeu92CvolE?utm_source=unsplash&amp;utm_medium=referral&amp;utm_content=creditCopyText" TargetMode="External"/><Relationship Id="rId5" Type="http://schemas.openxmlformats.org/officeDocument/2006/relationships/hyperlink" Target="https://unsplash.com/@sigmund?utm_source=unsplash&amp;utm_medium=referral&amp;utm_content=creditCopyText"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Shape 53"/>
        <p:cNvGrpSpPr/>
        <p:nvPr/>
      </p:nvGrpSpPr>
      <p:grpSpPr>
        <a:xfrm>
          <a:off x="0" y="0"/>
          <a:ext cx="0" cy="0"/>
          <a:chOff x="0" y="0"/>
          <a:chExt cx="0" cy="0"/>
        </a:xfrm>
      </p:grpSpPr>
      <p:sp>
        <p:nvSpPr>
          <p:cNvPr id="4" name="Google Shape;54;p13">
            <a:extLst>
              <a:ext uri="{FF2B5EF4-FFF2-40B4-BE49-F238E27FC236}">
                <a16:creationId xmlns:a16="http://schemas.microsoft.com/office/drawing/2014/main" id="{7075A4A3-D2BD-F083-12B6-F3D9B45AC50B}"/>
              </a:ext>
            </a:extLst>
          </p:cNvPr>
          <p:cNvSpPr txBox="1">
            <a:spLocks noGrp="1"/>
          </p:cNvSpPr>
          <p:nvPr>
            <p:ph type="ctrTitle"/>
          </p:nvPr>
        </p:nvSpPr>
        <p:spPr>
          <a:xfrm>
            <a:off x="311700" y="1201775"/>
            <a:ext cx="8520600" cy="205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chemeClr val="accent6">
                    <a:lumMod val="40000"/>
                    <a:lumOff val="60000"/>
                  </a:schemeClr>
                </a:solidFill>
              </a:rPr>
              <a:t>Data </a:t>
            </a:r>
            <a:br>
              <a:rPr lang="en">
                <a:solidFill>
                  <a:schemeClr val="accent6">
                    <a:lumMod val="40000"/>
                    <a:lumOff val="60000"/>
                  </a:schemeClr>
                </a:solidFill>
              </a:rPr>
            </a:br>
            <a:r>
              <a:rPr lang="en">
                <a:solidFill>
                  <a:schemeClr val="accent6">
                    <a:lumMod val="40000"/>
                    <a:lumOff val="60000"/>
                  </a:schemeClr>
                </a:solidFill>
              </a:rPr>
              <a:t>sharing </a:t>
            </a:r>
            <a:r>
              <a:rPr lang="en" sz="4900">
                <a:solidFill>
                  <a:schemeClr val="accent6">
                    <a:lumMod val="40000"/>
                    <a:lumOff val="60000"/>
                  </a:schemeClr>
                </a:solidFill>
              </a:rPr>
              <a:t>&amp;</a:t>
            </a:r>
            <a:r>
              <a:rPr lang="en">
                <a:solidFill>
                  <a:schemeClr val="accent6">
                    <a:lumMod val="40000"/>
                    <a:lumOff val="60000"/>
                  </a:schemeClr>
                </a:solidFill>
              </a:rPr>
              <a:t> </a:t>
            </a:r>
            <a:br>
              <a:rPr lang="en">
                <a:solidFill>
                  <a:schemeClr val="accent6">
                    <a:lumMod val="40000"/>
                    <a:lumOff val="60000"/>
                  </a:schemeClr>
                </a:solidFill>
              </a:rPr>
            </a:br>
            <a:r>
              <a:rPr lang="en">
                <a:solidFill>
                  <a:schemeClr val="accent6">
                    <a:lumMod val="40000"/>
                    <a:lumOff val="60000"/>
                  </a:schemeClr>
                </a:solidFill>
              </a:rPr>
              <a:t>publishing</a:t>
            </a:r>
            <a:endParaRPr>
              <a:solidFill>
                <a:schemeClr val="accent6">
                  <a:lumMod val="40000"/>
                  <a:lumOff val="60000"/>
                </a:schemeClr>
              </a:solidFill>
            </a:endParaRPr>
          </a:p>
        </p:txBody>
      </p:sp>
      <p:sp>
        <p:nvSpPr>
          <p:cNvPr id="5" name="Google Shape;55;p13">
            <a:extLst>
              <a:ext uri="{FF2B5EF4-FFF2-40B4-BE49-F238E27FC236}">
                <a16:creationId xmlns:a16="http://schemas.microsoft.com/office/drawing/2014/main" id="{BF5C036B-781B-1376-075A-BD50ECBB2A04}"/>
              </a:ext>
            </a:extLst>
          </p:cNvPr>
          <p:cNvSpPr txBox="1">
            <a:spLocks noGrp="1"/>
          </p:cNvSpPr>
          <p:nvPr>
            <p:ph type="subTitle" idx="1"/>
          </p:nvPr>
        </p:nvSpPr>
        <p:spPr>
          <a:xfrm>
            <a:off x="311700" y="3115340"/>
            <a:ext cx="8520600" cy="1840455"/>
          </a:xfrm>
          <a:prstGeom prst="rect">
            <a:avLst/>
          </a:prstGeom>
        </p:spPr>
        <p:txBody>
          <a:bodyPr spcFirstLastPara="1" wrap="square" lIns="91425" tIns="91425" rIns="91425" bIns="91425" anchor="b" anchorCtr="0">
            <a:normAutofit/>
          </a:bodyPr>
          <a:lstStyle/>
          <a:p>
            <a:pPr algn="l"/>
            <a:r>
              <a:rPr lang="en-US" sz="2000">
                <a:solidFill>
                  <a:schemeClr val="accent6">
                    <a:lumMod val="40000"/>
                    <a:lumOff val="60000"/>
                  </a:schemeClr>
                </a:solidFill>
              </a:rPr>
              <a:t>Obrad Vu</a:t>
            </a:r>
            <a:r>
              <a:rPr lang="sr-Latn-RS" sz="2000">
                <a:solidFill>
                  <a:schemeClr val="accent6">
                    <a:lumMod val="40000"/>
                    <a:lumOff val="60000"/>
                  </a:schemeClr>
                </a:solidFill>
              </a:rPr>
              <a:t>čkovac</a:t>
            </a:r>
            <a:endParaRPr lang="en-US" sz="1400">
              <a:solidFill>
                <a:schemeClr val="accent6">
                  <a:lumMod val="40000"/>
                  <a:lumOff val="60000"/>
                </a:schemeClr>
              </a:solidFill>
            </a:endParaRPr>
          </a:p>
          <a:p>
            <a:pPr algn="l"/>
            <a:r>
              <a:rPr lang="en-US" sz="1400">
                <a:solidFill>
                  <a:schemeClr val="accent6">
                    <a:lumMod val="40000"/>
                    <a:lumOff val="60000"/>
                  </a:schemeClr>
                </a:solidFill>
              </a:rPr>
              <a:t>University of Belgrade</a:t>
            </a:r>
          </a:p>
          <a:p>
            <a:pPr algn="l"/>
            <a:r>
              <a:rPr lang="sr-Latn-RS" sz="1400">
                <a:solidFill>
                  <a:schemeClr val="accent6">
                    <a:lumMod val="40000"/>
                    <a:lumOff val="60000"/>
                  </a:schemeClr>
                </a:solidFill>
              </a:rPr>
              <a:t>Vinča </a:t>
            </a:r>
            <a:r>
              <a:rPr lang="en-US" sz="1400">
                <a:solidFill>
                  <a:schemeClr val="accent6">
                    <a:lumMod val="40000"/>
                    <a:lumOff val="60000"/>
                  </a:schemeClr>
                </a:solidFill>
              </a:rPr>
              <a:t>Institute of Nuclear Sciences – Library</a:t>
            </a:r>
          </a:p>
          <a:p>
            <a:pPr algn="l"/>
            <a:endParaRPr lang="en-US" sz="1400">
              <a:solidFill>
                <a:schemeClr val="accent6">
                  <a:lumMod val="40000"/>
                  <a:lumOff val="60000"/>
                </a:schemeClr>
              </a:solidFill>
            </a:endParaRPr>
          </a:p>
          <a:p>
            <a:pPr algn="l"/>
            <a:endParaRPr lang="en-US" sz="1400">
              <a:solidFill>
                <a:schemeClr val="accent6">
                  <a:lumMod val="40000"/>
                  <a:lumOff val="60000"/>
                </a:schemeClr>
              </a:solidFill>
            </a:endParaRPr>
          </a:p>
          <a:p>
            <a:pPr algn="l"/>
            <a:r>
              <a:rPr lang="en-US" sz="1400">
                <a:solidFill>
                  <a:schemeClr val="accent6">
                    <a:lumMod val="40000"/>
                    <a:lumOff val="60000"/>
                  </a:schemeClr>
                </a:solidFill>
              </a:rPr>
              <a:t>EIFL Open Science bootcamp</a:t>
            </a:r>
          </a:p>
        </p:txBody>
      </p:sp>
      <p:pic>
        <p:nvPicPr>
          <p:cNvPr id="6" name="Picture 5">
            <a:hlinkClick r:id="rId4"/>
            <a:extLst>
              <a:ext uri="{FF2B5EF4-FFF2-40B4-BE49-F238E27FC236}">
                <a16:creationId xmlns:a16="http://schemas.microsoft.com/office/drawing/2014/main" id="{80BE17C3-4B40-0EE1-B3C7-FD0DBD254805}"/>
              </a:ext>
            </a:extLst>
          </p:cNvPr>
          <p:cNvPicPr>
            <a:picLocks noChangeAspect="1"/>
          </p:cNvPicPr>
          <p:nvPr/>
        </p:nvPicPr>
        <p:blipFill>
          <a:blip r:embed="rId5"/>
          <a:stretch>
            <a:fillRect/>
          </a:stretch>
        </p:blipFill>
        <p:spPr>
          <a:xfrm>
            <a:off x="8332354" y="4681538"/>
            <a:ext cx="499946" cy="176118"/>
          </a:xfrm>
          <a:prstGeom prst="rect">
            <a:avLst/>
          </a:prstGeom>
        </p:spPr>
      </p:pic>
      <p:sp>
        <p:nvSpPr>
          <p:cNvPr id="7" name="TextBox 3">
            <a:extLst>
              <a:ext uri="{FF2B5EF4-FFF2-40B4-BE49-F238E27FC236}">
                <a16:creationId xmlns:a16="http://schemas.microsoft.com/office/drawing/2014/main" id="{BC5C0EB9-2593-83FA-71F9-9981D85232E5}"/>
              </a:ext>
            </a:extLst>
          </p:cNvPr>
          <p:cNvSpPr txBox="1"/>
          <p:nvPr/>
        </p:nvSpPr>
        <p:spPr>
          <a:xfrm>
            <a:off x="8851612" y="2696676"/>
            <a:ext cx="292388" cy="2446824"/>
          </a:xfrm>
          <a:prstGeom prst="rect">
            <a:avLst/>
          </a:prstGeom>
          <a:noFill/>
        </p:spPr>
        <p:txBody>
          <a:bodyPr vert="vert270"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700">
                <a:solidFill>
                  <a:schemeClr val="tx2">
                    <a:lumMod val="50000"/>
                  </a:schemeClr>
                </a:solidFill>
              </a:rPr>
              <a:t>Photo by </a:t>
            </a:r>
            <a:r>
              <a:rPr lang="en-US" sz="700">
                <a:solidFill>
                  <a:schemeClr val="tx2">
                    <a:lumMod val="50000"/>
                  </a:schemeClr>
                </a:solidFill>
                <a:hlinkClick r:id="rId6">
                  <a:extLst>
                    <a:ext uri="{A12FA001-AC4F-418D-AE19-62706E023703}">
                      <ahyp:hlinkClr xmlns:ahyp="http://schemas.microsoft.com/office/drawing/2018/hyperlinkcolor" val="tx"/>
                    </a:ext>
                  </a:extLst>
                </a:hlinkClick>
              </a:rPr>
              <a:t>Felipe Correia</a:t>
            </a:r>
            <a:r>
              <a:rPr lang="en-US" sz="700">
                <a:solidFill>
                  <a:schemeClr val="tx2">
                    <a:lumMod val="50000"/>
                  </a:schemeClr>
                </a:solidFill>
              </a:rPr>
              <a:t> on </a:t>
            </a:r>
            <a:r>
              <a:rPr lang="en-US" sz="700">
                <a:solidFill>
                  <a:schemeClr val="tx2">
                    <a:lumMod val="50000"/>
                  </a:schemeClr>
                </a:solidFill>
                <a:hlinkClick r:id="rId7">
                  <a:extLst>
                    <a:ext uri="{A12FA001-AC4F-418D-AE19-62706E023703}">
                      <ahyp:hlinkClr xmlns:ahyp="http://schemas.microsoft.com/office/drawing/2018/hyperlinkcolor" val="tx"/>
                    </a:ext>
                  </a:extLst>
                </a:hlinkClick>
              </a:rPr>
              <a:t>Unsplash</a:t>
            </a:r>
            <a:endParaRPr lang="en-US" sz="700">
              <a:solidFill>
                <a:schemeClr val="tx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Funder requirements</a:t>
            </a:r>
            <a:endParaRPr>
              <a:solidFill>
                <a:schemeClr val="accent5">
                  <a:lumMod val="75000"/>
                </a:schemeClr>
              </a:solidFill>
            </a:endParaRPr>
          </a:p>
        </p:txBody>
      </p:sp>
      <p:sp>
        <p:nvSpPr>
          <p:cNvPr id="104" name="Google Shape;104;p21"/>
          <p:cNvSpPr txBox="1">
            <a:spLocks noGrp="1"/>
          </p:cNvSpPr>
          <p:nvPr>
            <p:ph type="body" idx="1"/>
          </p:nvPr>
        </p:nvSpPr>
        <p:spPr>
          <a:xfrm>
            <a:off x="311700" y="1152474"/>
            <a:ext cx="8520600" cy="3871081"/>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b="1">
                <a:latin typeface="Open Sans"/>
                <a:ea typeface="Open Sans"/>
                <a:cs typeface="Open Sans"/>
                <a:sym typeface="Open Sans"/>
              </a:rPr>
              <a:t>European Commission - Horizon Europe</a:t>
            </a:r>
            <a:endParaRPr b="1">
              <a:latin typeface="Open Sans"/>
              <a:ea typeface="Open Sans"/>
              <a:cs typeface="Open Sans"/>
              <a:sym typeface="Open Sans"/>
            </a:endParaRPr>
          </a:p>
          <a:p>
            <a:pPr marL="457200" lvl="0" indent="-317182" algn="l" rtl="0">
              <a:spcBef>
                <a:spcPts val="1200"/>
              </a:spcBef>
              <a:spcAft>
                <a:spcPts val="0"/>
              </a:spcAft>
              <a:buSzPct val="100000"/>
              <a:buFont typeface="Open Sans"/>
              <a:buChar char="●"/>
            </a:pPr>
            <a:r>
              <a:rPr lang="en" sz="1600">
                <a:latin typeface="Open Sans"/>
                <a:ea typeface="Open Sans"/>
                <a:cs typeface="Open Sans"/>
                <a:sym typeface="Open Sans"/>
              </a:rPr>
              <a:t>“as soon as possible and within the deadlines set out in the DMP, ensure open access — via the repository — to the deposited data, </a:t>
            </a:r>
            <a:r>
              <a:rPr lang="en" sz="1600" b="1">
                <a:latin typeface="Open Sans"/>
                <a:ea typeface="Open Sans"/>
                <a:cs typeface="Open Sans"/>
                <a:sym typeface="Open Sans"/>
              </a:rPr>
              <a:t>under the latest available version of the Creative Commons Attribution International Public License (CC BY) or Creative Commons Public Domain Dedication (CC0) or a licence with equivalent rights</a:t>
            </a:r>
            <a:r>
              <a:rPr lang="en" sz="1600">
                <a:latin typeface="Open Sans"/>
                <a:ea typeface="Open Sans"/>
                <a:cs typeface="Open Sans"/>
                <a:sym typeface="Open Sans"/>
              </a:rPr>
              <a:t>, following the principle ‘as open as possible as closed as necessary’, unless providing open access would in particular:</a:t>
            </a:r>
            <a:endParaRPr sz="1600">
              <a:latin typeface="Open Sans"/>
              <a:ea typeface="Open Sans"/>
              <a:cs typeface="Open Sans"/>
              <a:sym typeface="Open Sans"/>
            </a:endParaRPr>
          </a:p>
          <a:p>
            <a:pPr marL="914400" lvl="1" indent="-297497" algn="l" rtl="0">
              <a:spcBef>
                <a:spcPts val="0"/>
              </a:spcBef>
              <a:spcAft>
                <a:spcPts val="0"/>
              </a:spcAft>
              <a:buSzPct val="100000"/>
              <a:buFont typeface="Open Sans"/>
              <a:buChar char="○"/>
            </a:pPr>
            <a:r>
              <a:rPr lang="en" sz="1500">
                <a:latin typeface="Open Sans"/>
                <a:ea typeface="Open Sans"/>
                <a:cs typeface="Open Sans"/>
                <a:sym typeface="Open Sans"/>
              </a:rPr>
              <a:t>be against the beneficiary’s legitimate interests, including regarding commercial exploitation, or</a:t>
            </a:r>
            <a:endParaRPr sz="1500">
              <a:latin typeface="Open Sans"/>
              <a:ea typeface="Open Sans"/>
              <a:cs typeface="Open Sans"/>
              <a:sym typeface="Open Sans"/>
            </a:endParaRPr>
          </a:p>
          <a:p>
            <a:pPr marL="914400" lvl="1" indent="-297497" algn="l" rtl="0">
              <a:spcBef>
                <a:spcPts val="0"/>
              </a:spcBef>
              <a:spcAft>
                <a:spcPts val="0"/>
              </a:spcAft>
              <a:buSzPct val="100000"/>
              <a:buFont typeface="Open Sans"/>
              <a:buChar char="○"/>
            </a:pPr>
            <a:r>
              <a:rPr lang="en" sz="1500">
                <a:latin typeface="Open Sans"/>
                <a:ea typeface="Open Sans"/>
                <a:cs typeface="Open Sans"/>
                <a:sym typeface="Open Sans"/>
              </a:rPr>
              <a:t>be contrary to any other constraints, in particular the EU competitive interests or the beneficiary’s obligations under this Agreement; if open access is not provided (to some or all data), this must be justified in the DMP</a:t>
            </a:r>
            <a:endParaRPr lang="en">
              <a:latin typeface="Open Sans"/>
              <a:ea typeface="Open Sans"/>
              <a:cs typeface="Open Sans"/>
              <a:sym typeface="Open Sans"/>
            </a:endParaRPr>
          </a:p>
          <a:p>
            <a:pPr marL="457200" lvl="0" indent="-317182" algn="l" rtl="0">
              <a:spcBef>
                <a:spcPts val="1200"/>
              </a:spcBef>
              <a:spcAft>
                <a:spcPts val="0"/>
              </a:spcAft>
              <a:buSzPct val="100000"/>
              <a:buFont typeface="Open Sans"/>
              <a:buChar char="●"/>
            </a:pPr>
            <a:r>
              <a:rPr lang="en" sz="1600">
                <a:latin typeface="Open Sans"/>
                <a:ea typeface="Open Sans"/>
                <a:cs typeface="Open Sans"/>
                <a:sym typeface="Open Sans"/>
              </a:rPr>
              <a:t>“</a:t>
            </a:r>
            <a:r>
              <a:rPr lang="en" sz="1600" b="1">
                <a:latin typeface="Open Sans"/>
                <a:ea typeface="Open Sans"/>
                <a:cs typeface="Open Sans"/>
                <a:sym typeface="Open Sans"/>
              </a:rPr>
              <a:t>Metadata</a:t>
            </a:r>
            <a:r>
              <a:rPr lang="en" sz="1600">
                <a:latin typeface="Open Sans"/>
                <a:ea typeface="Open Sans"/>
                <a:cs typeface="Open Sans"/>
                <a:sym typeface="Open Sans"/>
              </a:rPr>
              <a:t> of deposited data must be open </a:t>
            </a:r>
            <a:r>
              <a:rPr lang="en" sz="1600" b="1">
                <a:latin typeface="Open Sans"/>
                <a:ea typeface="Open Sans"/>
                <a:cs typeface="Open Sans"/>
                <a:sym typeface="Open Sans"/>
              </a:rPr>
              <a:t>under a CC Public Domain (CC 0) or equivalent</a:t>
            </a:r>
            <a:r>
              <a:rPr lang="en" sz="1600">
                <a:latin typeface="Open Sans"/>
                <a:ea typeface="Open Sans"/>
                <a:cs typeface="Open Sans"/>
                <a:sym typeface="Open Sans"/>
              </a:rPr>
              <a:t>, in line with the FAIR principles (in particular machine-actionable)...”</a:t>
            </a:r>
            <a:endParaRPr sz="1600">
              <a:latin typeface="Open Sans"/>
              <a:ea typeface="Open Sans"/>
              <a:cs typeface="Open Sans"/>
              <a:sym typeface="Open Sans"/>
            </a:endParaRPr>
          </a:p>
          <a:p>
            <a:pPr marL="0" lvl="0" indent="0" algn="r" rtl="0">
              <a:spcBef>
                <a:spcPts val="1200"/>
              </a:spcBef>
              <a:spcAft>
                <a:spcPts val="1200"/>
              </a:spcAft>
              <a:buNone/>
            </a:pPr>
            <a:r>
              <a:rPr lang="en" sz="1600" i="1">
                <a:latin typeface="Open Sans"/>
                <a:ea typeface="Open Sans"/>
                <a:cs typeface="Open Sans"/>
                <a:sym typeface="Open Sans"/>
              </a:rPr>
              <a:t>EU Grants - AGA - Annotated Model Grant Agreement</a:t>
            </a:r>
            <a:endParaRPr i="1">
              <a:latin typeface="Open Sans"/>
              <a:ea typeface="Open Sans"/>
              <a:cs typeface="Open Sans"/>
              <a:sym typeface="Open Sans"/>
            </a:endParaRPr>
          </a:p>
        </p:txBody>
      </p:sp>
    </p:spTree>
    <p:extLst>
      <p:ext uri="{BB962C8B-B14F-4D97-AF65-F5344CB8AC3E}">
        <p14:creationId xmlns:p14="http://schemas.microsoft.com/office/powerpoint/2010/main" val="160582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Funder requirements</a:t>
            </a:r>
            <a:endParaRPr>
              <a:solidFill>
                <a:schemeClr val="accent5">
                  <a:lumMod val="75000"/>
                </a:schemeClr>
              </a:solidFill>
            </a:endParaRPr>
          </a:p>
        </p:txBody>
      </p:sp>
      <p:sp>
        <p:nvSpPr>
          <p:cNvPr id="110" name="Google Shape;110;p22"/>
          <p:cNvSpPr txBox="1">
            <a:spLocks noGrp="1"/>
          </p:cNvSpPr>
          <p:nvPr>
            <p:ph type="body" idx="1"/>
          </p:nvPr>
        </p:nvSpPr>
        <p:spPr>
          <a:xfrm>
            <a:off x="311700" y="1152475"/>
            <a:ext cx="6884747"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lang="en"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b="1">
                <a:latin typeface="Open Sans"/>
                <a:ea typeface="Open Sans"/>
                <a:cs typeface="Open Sans"/>
                <a:sym typeface="Open Sans"/>
              </a:rPr>
              <a:t>Wellcome Trust</a:t>
            </a:r>
            <a:endParaRPr b="1">
              <a:latin typeface="Open Sans"/>
              <a:ea typeface="Open Sans"/>
              <a:cs typeface="Open Sans"/>
              <a:sym typeface="Open Sans"/>
            </a:endParaRPr>
          </a:p>
          <a:p>
            <a:pPr marL="0" lvl="0" indent="0" algn="l" rtl="0">
              <a:spcBef>
                <a:spcPts val="1200"/>
              </a:spcBef>
              <a:spcAft>
                <a:spcPts val="0"/>
              </a:spcAft>
              <a:buClr>
                <a:schemeClr val="dk1"/>
              </a:buClr>
              <a:buSzPts val="1100"/>
              <a:buFont typeface="Arial"/>
              <a:buNone/>
            </a:pPr>
            <a:r>
              <a:rPr lang="en">
                <a:latin typeface="Open Sans"/>
                <a:ea typeface="Open Sans"/>
                <a:cs typeface="Open Sans"/>
                <a:sym typeface="Open Sans"/>
              </a:rPr>
              <a:t>    “Published outputs that arise from our funding must be </a:t>
            </a:r>
            <a:r>
              <a:rPr lang="en" b="1">
                <a:latin typeface="Open Sans"/>
                <a:ea typeface="Open Sans"/>
                <a:cs typeface="Open Sans"/>
                <a:sym typeface="Open Sans"/>
              </a:rPr>
              <a:t>open</a:t>
            </a:r>
            <a:r>
              <a:rPr lang="en">
                <a:latin typeface="Open Sans"/>
                <a:ea typeface="Open Sans"/>
                <a:cs typeface="Open Sans"/>
                <a:sym typeface="Open Sans"/>
              </a:rPr>
              <a:t> </a:t>
            </a:r>
            <a:r>
              <a:rPr lang="en" b="1">
                <a:latin typeface="Open Sans"/>
                <a:ea typeface="Open Sans"/>
                <a:cs typeface="Open Sans"/>
                <a:sym typeface="Open Sans"/>
              </a:rPr>
              <a:t>and accessible</a:t>
            </a:r>
            <a:r>
              <a:rPr lang="en">
                <a:latin typeface="Open Sans"/>
                <a:ea typeface="Open Sans"/>
                <a:cs typeface="Open Sans"/>
                <a:sym typeface="Open Sans"/>
              </a:rPr>
              <a:t> to everyone.”</a:t>
            </a:r>
            <a:endParaRPr>
              <a:latin typeface="Open Sans"/>
              <a:ea typeface="Open Sans"/>
              <a:cs typeface="Open Sans"/>
              <a:sym typeface="Open Sans"/>
            </a:endParaRPr>
          </a:p>
          <a:p>
            <a:pPr marL="0" lvl="0" indent="0" algn="r" rtl="0">
              <a:spcBef>
                <a:spcPts val="1200"/>
              </a:spcBef>
              <a:spcAft>
                <a:spcPts val="1200"/>
              </a:spcAft>
              <a:buNone/>
            </a:pPr>
            <a:r>
              <a:rPr lang="en" i="1">
                <a:uFill>
                  <a:noFill/>
                </a:uFill>
                <a:latin typeface="Open Sans"/>
                <a:ea typeface="Open Sans"/>
                <a:cs typeface="Open Sans"/>
                <a:sym typeface="Open Sans"/>
                <a:hlinkClick r:id="rId3"/>
              </a:rPr>
              <a:t>Wellcome - Open Access policy</a:t>
            </a:r>
            <a:endParaRPr i="1">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Funder requirements</a:t>
            </a:r>
            <a:endParaRPr>
              <a:solidFill>
                <a:schemeClr val="accent5">
                  <a:lumMod val="75000"/>
                </a:schemeClr>
              </a:solidFill>
            </a:endParaRPr>
          </a:p>
        </p:txBody>
      </p:sp>
      <p:sp>
        <p:nvSpPr>
          <p:cNvPr id="116" name="Google Shape;11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endParaRPr lang="en" b="1">
              <a:latin typeface="Open Sans"/>
              <a:ea typeface="Open Sans"/>
              <a:cs typeface="Open Sans"/>
              <a:sym typeface="Open Sans"/>
            </a:endParaRPr>
          </a:p>
          <a:p>
            <a:pPr marL="0" lvl="0" indent="0" algn="l" rtl="0">
              <a:spcBef>
                <a:spcPts val="0"/>
              </a:spcBef>
              <a:spcAft>
                <a:spcPts val="0"/>
              </a:spcAft>
              <a:buNone/>
            </a:pPr>
            <a:r>
              <a:rPr lang="en" b="1">
                <a:latin typeface="Open Sans"/>
                <a:ea typeface="Open Sans"/>
                <a:cs typeface="Open Sans"/>
                <a:sym typeface="Open Sans"/>
              </a:rPr>
              <a:t>Bill &amp; Melinda Gates Foundation</a:t>
            </a:r>
            <a:endParaRPr>
              <a:latin typeface="Open Sans"/>
              <a:ea typeface="Open Sans"/>
              <a:cs typeface="Open Sans"/>
              <a:sym typeface="Open Sans"/>
            </a:endParaRPr>
          </a:p>
          <a:p>
            <a:pPr marL="0" lvl="0" indent="0" algn="l" rtl="0">
              <a:spcBef>
                <a:spcPts val="1200"/>
              </a:spcBef>
              <a:spcAft>
                <a:spcPts val="0"/>
              </a:spcAft>
              <a:buClr>
                <a:schemeClr val="dk1"/>
              </a:buClr>
              <a:buSzPct val="61111"/>
              <a:buFont typeface="Arial"/>
              <a:buNone/>
            </a:pPr>
            <a:r>
              <a:rPr lang="en">
                <a:latin typeface="Open Sans"/>
                <a:ea typeface="Open Sans"/>
                <a:cs typeface="Open Sans"/>
                <a:sym typeface="Open Sans"/>
              </a:rPr>
              <a:t>“    </a:t>
            </a:r>
            <a:r>
              <a:rPr lang="en" b="1">
                <a:latin typeface="Open Sans"/>
                <a:ea typeface="Open Sans"/>
                <a:cs typeface="Open Sans"/>
                <a:sym typeface="Open Sans"/>
              </a:rPr>
              <a:t>Publications and Underlying Data Will Be Accessible and Open Immediately.</a:t>
            </a:r>
            <a:r>
              <a:rPr lang="en">
                <a:latin typeface="Open Sans"/>
                <a:ea typeface="Open Sans"/>
                <a:cs typeface="Open Sans"/>
                <a:sym typeface="Open Sans"/>
              </a:rPr>
              <a:t> All Funded Research including articles accepted for publication shall be available immediately at publication, without any embargo period. Each accepted article must be accompanied by a Data Availability Statement that describes where any primary data, associated metadata, original software, and any additional relevant materials necessary to understand, assess, and replicate the reported study findings in totality can be found.”</a:t>
            </a:r>
            <a:endParaRPr>
              <a:latin typeface="Open Sans"/>
              <a:ea typeface="Open Sans"/>
              <a:cs typeface="Open Sans"/>
              <a:sym typeface="Open Sans"/>
            </a:endParaRPr>
          </a:p>
          <a:p>
            <a:pPr marL="0" lvl="0" indent="0" algn="l" rtl="0">
              <a:spcBef>
                <a:spcPts val="1200"/>
              </a:spcBef>
              <a:spcAft>
                <a:spcPts val="0"/>
              </a:spcAft>
              <a:buNone/>
            </a:pPr>
            <a:r>
              <a:rPr lang="en">
                <a:latin typeface="Open Sans"/>
                <a:ea typeface="Open Sans"/>
                <a:cs typeface="Open Sans"/>
                <a:sym typeface="Open Sans"/>
              </a:rPr>
              <a:t>    “Note: We do not require sharing of data that is ethically unsound or legally encumbered.”</a:t>
            </a:r>
            <a:endParaRPr>
              <a:latin typeface="Open Sans"/>
              <a:ea typeface="Open Sans"/>
              <a:cs typeface="Open Sans"/>
              <a:sym typeface="Open Sans"/>
            </a:endParaRPr>
          </a:p>
          <a:p>
            <a:pPr marL="0" lvl="0" indent="0" algn="r" rtl="0">
              <a:spcBef>
                <a:spcPts val="1200"/>
              </a:spcBef>
              <a:spcAft>
                <a:spcPts val="1200"/>
              </a:spcAft>
              <a:buNone/>
            </a:pPr>
            <a:r>
              <a:rPr lang="en" i="1">
                <a:latin typeface="Open Sans"/>
                <a:ea typeface="Open Sans"/>
                <a:cs typeface="Open Sans"/>
                <a:sym typeface="Open Sans"/>
              </a:rPr>
              <a:t>Gates foundation - Open Access policy</a:t>
            </a:r>
            <a:endParaRPr i="1">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90250" y="450150"/>
            <a:ext cx="6367800" cy="4090800"/>
          </a:xfrm>
          <a:prstGeom prst="rect">
            <a:avLst/>
          </a:prstGeom>
          <a:solidFill>
            <a:schemeClr val="accent5"/>
          </a:solidFill>
        </p:spPr>
        <p:txBody>
          <a:bodyPr spcFirstLastPara="1" wrap="square" lIns="91425" tIns="91425" rIns="91425" bIns="91425" anchor="ctr" anchorCtr="0">
            <a:normAutofit/>
          </a:bodyPr>
          <a:lstStyle/>
          <a:p>
            <a:pPr marL="0" lvl="0" indent="0" algn="l" rtl="0">
              <a:spcBef>
                <a:spcPts val="0"/>
              </a:spcBef>
              <a:spcAft>
                <a:spcPts val="0"/>
              </a:spcAft>
              <a:buNone/>
            </a:pPr>
            <a:r>
              <a:rPr lang="en" sz="4500" i="1">
                <a:solidFill>
                  <a:schemeClr val="lt1"/>
                </a:solidFill>
                <a:latin typeface="Open Sans"/>
                <a:ea typeface="Open Sans"/>
                <a:cs typeface="Open Sans"/>
                <a:sym typeface="Open Sans"/>
              </a:rPr>
              <a:t>“as open as possible, </a:t>
            </a:r>
            <a:endParaRPr sz="4500" i="1">
              <a:solidFill>
                <a:schemeClr val="lt1"/>
              </a:solidFill>
              <a:latin typeface="Open Sans"/>
              <a:ea typeface="Open Sans"/>
              <a:cs typeface="Open Sans"/>
              <a:sym typeface="Open Sans"/>
            </a:endParaRPr>
          </a:p>
          <a:p>
            <a:pPr marL="0" lvl="0" indent="0" algn="l" rtl="0">
              <a:spcBef>
                <a:spcPts val="0"/>
              </a:spcBef>
              <a:spcAft>
                <a:spcPts val="0"/>
              </a:spcAft>
              <a:buNone/>
            </a:pPr>
            <a:r>
              <a:rPr lang="en" sz="4500" i="1">
                <a:solidFill>
                  <a:schemeClr val="lt1"/>
                </a:solidFill>
                <a:latin typeface="Open Sans"/>
                <a:ea typeface="Open Sans"/>
                <a:cs typeface="Open Sans"/>
                <a:sym typeface="Open Sans"/>
              </a:rPr>
              <a:t>as closed as necessary”</a:t>
            </a:r>
            <a:endParaRPr sz="4500" i="1">
              <a:solidFill>
                <a:schemeClr val="lt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FAIR - even if data is not open</a:t>
            </a:r>
            <a:endParaRPr>
              <a:solidFill>
                <a:schemeClr val="accent5">
                  <a:lumMod val="75000"/>
                </a:schemeClr>
              </a:solidFill>
            </a:endParaRPr>
          </a:p>
        </p:txBody>
      </p:sp>
      <p:sp>
        <p:nvSpPr>
          <p:cNvPr id="127" name="Google Shape;127;p25"/>
          <p:cNvSpPr txBox="1"/>
          <p:nvPr/>
        </p:nvSpPr>
        <p:spPr>
          <a:xfrm>
            <a:off x="3781778" y="4443150"/>
            <a:ext cx="5050522" cy="430857"/>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Open Sans"/>
                <a:ea typeface="Open Sans"/>
                <a:cs typeface="Open Sans"/>
                <a:sym typeface="Open Sans"/>
              </a:rPr>
              <a:t>Jones, S. Open, FAIR data and RDM. 2018. </a:t>
            </a:r>
            <a:r>
              <a:rPr lang="en" sz="800" b="0" i="0" u="sng" strike="noStrike" cap="none">
                <a:solidFill>
                  <a:srgbClr val="0097A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https://www.slideshare.net/sjDCC/open-fair-data-and-rdm</a:t>
            </a:r>
            <a:r>
              <a:rPr lang="en" sz="800" b="0" i="0" u="none" strike="noStrike" cap="none">
                <a:solidFill>
                  <a:srgbClr val="000000"/>
                </a:solidFill>
                <a:latin typeface="Open Sans"/>
                <a:ea typeface="Open Sans"/>
                <a:cs typeface="Open Sans"/>
                <a:sym typeface="Open Sans"/>
              </a:rPr>
              <a:t>. </a:t>
            </a:r>
            <a:endParaRPr sz="800" b="0" i="0" u="none" strike="noStrike" cap="none">
              <a:solidFill>
                <a:srgbClr val="000000"/>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Open Sans"/>
                <a:ea typeface="Open Sans"/>
                <a:cs typeface="Open Sans"/>
                <a:sym typeface="Open Sans"/>
              </a:rPr>
              <a:t>Available under </a:t>
            </a:r>
            <a:r>
              <a:rPr lang="en" sz="800" b="0" i="0" u="sng" strike="noStrike" cap="none">
                <a:solidFill>
                  <a:srgbClr val="0097A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Creative Commons Attribution</a:t>
            </a:r>
            <a:r>
              <a:rPr lang="en" sz="800" b="0" i="0" u="none" strike="noStrike" cap="none">
                <a:solidFill>
                  <a:srgbClr val="000000"/>
                </a:solidFill>
                <a:latin typeface="Open Sans"/>
                <a:ea typeface="Open Sans"/>
                <a:cs typeface="Open Sans"/>
                <a:sym typeface="Open Sans"/>
              </a:rPr>
              <a:t> License.</a:t>
            </a:r>
            <a:endParaRPr sz="800" b="0" i="0" u="none" strike="noStrike" cap="none">
              <a:solidFill>
                <a:srgbClr val="000000"/>
              </a:solidFill>
              <a:latin typeface="Open Sans"/>
              <a:ea typeface="Open Sans"/>
              <a:cs typeface="Open Sans"/>
              <a:sym typeface="Open Sans"/>
            </a:endParaRPr>
          </a:p>
        </p:txBody>
      </p:sp>
      <p:pic>
        <p:nvPicPr>
          <p:cNvPr id="128" name="Google Shape;128;p25"/>
          <p:cNvPicPr preferRelativeResize="0"/>
          <p:nvPr/>
        </p:nvPicPr>
        <p:blipFill rotWithShape="1">
          <a:blip r:embed="rId5">
            <a:alphaModFix/>
          </a:blip>
          <a:srcRect/>
          <a:stretch/>
        </p:blipFill>
        <p:spPr>
          <a:xfrm>
            <a:off x="1798638" y="1219200"/>
            <a:ext cx="4714875" cy="2705100"/>
          </a:xfrm>
          <a:prstGeom prst="rect">
            <a:avLst/>
          </a:prstGeom>
          <a:noFill/>
          <a:ln>
            <a:noFill/>
          </a:ln>
        </p:spPr>
      </p:pic>
      <p:sp>
        <p:nvSpPr>
          <p:cNvPr id="129" name="Google Shape;129;p25"/>
          <p:cNvSpPr txBox="1"/>
          <p:nvPr/>
        </p:nvSpPr>
        <p:spPr>
          <a:xfrm>
            <a:off x="4154550" y="1330950"/>
            <a:ext cx="834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FF0000"/>
                </a:solidFill>
              </a:rPr>
              <a:t>X</a:t>
            </a:r>
            <a:endParaRPr sz="4800"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FAIR - even if data is not open</a:t>
            </a:r>
            <a:endParaRPr/>
          </a:p>
        </p:txBody>
      </p:sp>
      <p:pic>
        <p:nvPicPr>
          <p:cNvPr id="136" name="Google Shape;136;p26"/>
          <p:cNvPicPr preferRelativeResize="0"/>
          <p:nvPr/>
        </p:nvPicPr>
        <p:blipFill rotWithShape="1">
          <a:blip r:embed="rId3">
            <a:alphaModFix/>
          </a:blip>
          <a:srcRect/>
          <a:stretch/>
        </p:blipFill>
        <p:spPr>
          <a:xfrm>
            <a:off x="1798638" y="1219200"/>
            <a:ext cx="4714875" cy="2705100"/>
          </a:xfrm>
          <a:prstGeom prst="rect">
            <a:avLst/>
          </a:prstGeom>
          <a:noFill/>
          <a:ln>
            <a:noFill/>
          </a:ln>
        </p:spPr>
      </p:pic>
      <p:sp>
        <p:nvSpPr>
          <p:cNvPr id="137" name="Google Shape;137;p26"/>
          <p:cNvSpPr txBox="1"/>
          <p:nvPr/>
        </p:nvSpPr>
        <p:spPr>
          <a:xfrm>
            <a:off x="4154550" y="1330950"/>
            <a:ext cx="834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FF0000"/>
                </a:solidFill>
              </a:rPr>
              <a:t>X</a:t>
            </a:r>
            <a:endParaRPr sz="4800" b="1">
              <a:solidFill>
                <a:srgbClr val="FF0000"/>
              </a:solidFill>
            </a:endParaRPr>
          </a:p>
        </p:txBody>
      </p:sp>
      <p:sp>
        <p:nvSpPr>
          <p:cNvPr id="138" name="Google Shape;138;p26"/>
          <p:cNvSpPr/>
          <p:nvPr/>
        </p:nvSpPr>
        <p:spPr>
          <a:xfrm>
            <a:off x="2287550" y="2121175"/>
            <a:ext cx="4714800" cy="1803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27;p25">
            <a:extLst>
              <a:ext uri="{FF2B5EF4-FFF2-40B4-BE49-F238E27FC236}">
                <a16:creationId xmlns:a16="http://schemas.microsoft.com/office/drawing/2014/main" id="{FAB4D616-C49C-1AFA-237D-DB4BBFB47259}"/>
              </a:ext>
            </a:extLst>
          </p:cNvPr>
          <p:cNvSpPr txBox="1"/>
          <p:nvPr/>
        </p:nvSpPr>
        <p:spPr>
          <a:xfrm>
            <a:off x="3781778" y="4443150"/>
            <a:ext cx="5050522" cy="430857"/>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Open Sans"/>
                <a:ea typeface="Open Sans"/>
                <a:cs typeface="Open Sans"/>
                <a:sym typeface="Open Sans"/>
              </a:rPr>
              <a:t>Jones, S. Open, FAIR data and RDM. 2018. </a:t>
            </a:r>
            <a:r>
              <a:rPr lang="en" sz="800" b="0" i="0" u="sng" strike="noStrike" cap="none">
                <a:solidFill>
                  <a:srgbClr val="0097A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https://www.slideshare.net/sjDCC/open-fair-data-and-rdm</a:t>
            </a:r>
            <a:r>
              <a:rPr lang="en" sz="800" b="0" i="0" u="none" strike="noStrike" cap="none">
                <a:solidFill>
                  <a:srgbClr val="000000"/>
                </a:solidFill>
                <a:latin typeface="Open Sans"/>
                <a:ea typeface="Open Sans"/>
                <a:cs typeface="Open Sans"/>
                <a:sym typeface="Open Sans"/>
              </a:rPr>
              <a:t>. </a:t>
            </a:r>
            <a:endParaRPr sz="800" b="0" i="0" u="none" strike="noStrike" cap="none">
              <a:solidFill>
                <a:srgbClr val="000000"/>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Open Sans"/>
                <a:ea typeface="Open Sans"/>
                <a:cs typeface="Open Sans"/>
                <a:sym typeface="Open Sans"/>
              </a:rPr>
              <a:t>Available under </a:t>
            </a:r>
            <a:r>
              <a:rPr lang="en" sz="800" b="0" i="0" u="sng" strike="noStrike" cap="none">
                <a:solidFill>
                  <a:srgbClr val="0097A7"/>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Creative Commons Attribution</a:t>
            </a:r>
            <a:r>
              <a:rPr lang="en" sz="800" b="0" i="0" u="none" strike="noStrike" cap="none">
                <a:solidFill>
                  <a:srgbClr val="000000"/>
                </a:solidFill>
                <a:latin typeface="Open Sans"/>
                <a:ea typeface="Open Sans"/>
                <a:cs typeface="Open Sans"/>
                <a:sym typeface="Open Sans"/>
              </a:rPr>
              <a:t> License.</a:t>
            </a:r>
            <a:endParaRPr sz="8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Different levels of data</a:t>
            </a:r>
            <a:endParaRPr>
              <a:solidFill>
                <a:schemeClr val="accent5">
                  <a:lumMod val="75000"/>
                </a:schemeClr>
              </a:solidFill>
            </a:endParaRPr>
          </a:p>
        </p:txBody>
      </p:sp>
      <p:sp>
        <p:nvSpPr>
          <p:cNvPr id="144" name="Google Shape;144;p27"/>
          <p:cNvSpPr/>
          <p:nvPr/>
        </p:nvSpPr>
        <p:spPr>
          <a:xfrm>
            <a:off x="512975" y="1386400"/>
            <a:ext cx="2828100" cy="2426100"/>
          </a:xfrm>
          <a:prstGeom prst="roundRect">
            <a:avLst>
              <a:gd name="adj" fmla="val 16667"/>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3991912" y="979275"/>
            <a:ext cx="1692600" cy="1452000"/>
          </a:xfrm>
          <a:prstGeom prst="roundRect">
            <a:avLst>
              <a:gd name="adj" fmla="val 16667"/>
            </a:avLst>
          </a:prstGeom>
          <a:solidFill>
            <a:srgbClr val="45818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7"/>
          <p:cNvSpPr/>
          <p:nvPr/>
        </p:nvSpPr>
        <p:spPr>
          <a:xfrm>
            <a:off x="3991912" y="2767625"/>
            <a:ext cx="1692600" cy="1452000"/>
          </a:xfrm>
          <a:prstGeom prst="roundRect">
            <a:avLst>
              <a:gd name="adj" fmla="val 16667"/>
            </a:avLst>
          </a:prstGeom>
          <a:solidFill>
            <a:srgbClr val="45818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7"/>
          <p:cNvSpPr/>
          <p:nvPr/>
        </p:nvSpPr>
        <p:spPr>
          <a:xfrm>
            <a:off x="6411212" y="1066650"/>
            <a:ext cx="1026300" cy="880500"/>
          </a:xfrm>
          <a:prstGeom prst="roundRect">
            <a:avLst>
              <a:gd name="adj" fmla="val 16667"/>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7"/>
          <p:cNvSpPr/>
          <p:nvPr/>
        </p:nvSpPr>
        <p:spPr>
          <a:xfrm>
            <a:off x="6411212" y="2159200"/>
            <a:ext cx="1026300" cy="880500"/>
          </a:xfrm>
          <a:prstGeom prst="roundRect">
            <a:avLst>
              <a:gd name="adj" fmla="val 16667"/>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6411212" y="3251750"/>
            <a:ext cx="1026300" cy="880500"/>
          </a:xfrm>
          <a:prstGeom prst="roundRect">
            <a:avLst>
              <a:gd name="adj" fmla="val 16667"/>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7"/>
          <p:cNvSpPr/>
          <p:nvPr/>
        </p:nvSpPr>
        <p:spPr>
          <a:xfrm>
            <a:off x="8164200" y="929306"/>
            <a:ext cx="668100" cy="573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p:nvPr/>
        </p:nvSpPr>
        <p:spPr>
          <a:xfrm>
            <a:off x="8164200" y="2285106"/>
            <a:ext cx="668100" cy="573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8164200" y="3640906"/>
            <a:ext cx="668100" cy="573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7"/>
          <p:cNvSpPr/>
          <p:nvPr/>
        </p:nvSpPr>
        <p:spPr>
          <a:xfrm>
            <a:off x="8164200" y="1607206"/>
            <a:ext cx="668100" cy="573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p:nvPr/>
        </p:nvSpPr>
        <p:spPr>
          <a:xfrm>
            <a:off x="8164200" y="2963006"/>
            <a:ext cx="668100" cy="573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7"/>
          <p:cNvSpPr/>
          <p:nvPr/>
        </p:nvSpPr>
        <p:spPr>
          <a:xfrm>
            <a:off x="3535300" y="1857750"/>
            <a:ext cx="388200" cy="301500"/>
          </a:xfrm>
          <a:prstGeom prst="rightArrow">
            <a:avLst>
              <a:gd name="adj1" fmla="val 50000"/>
              <a:gd name="adj2" fmla="val 50000"/>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7"/>
          <p:cNvSpPr/>
          <p:nvPr/>
        </p:nvSpPr>
        <p:spPr>
          <a:xfrm>
            <a:off x="3535288" y="2999275"/>
            <a:ext cx="388200" cy="301500"/>
          </a:xfrm>
          <a:prstGeom prst="rightArrow">
            <a:avLst>
              <a:gd name="adj1" fmla="val 50000"/>
              <a:gd name="adj2" fmla="val 50000"/>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7"/>
          <p:cNvSpPr/>
          <p:nvPr/>
        </p:nvSpPr>
        <p:spPr>
          <a:xfrm>
            <a:off x="5853738" y="1502600"/>
            <a:ext cx="388200" cy="301500"/>
          </a:xfrm>
          <a:prstGeom prst="rightArrow">
            <a:avLst>
              <a:gd name="adj1" fmla="val 50000"/>
              <a:gd name="adj2" fmla="val 50000"/>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7"/>
          <p:cNvSpPr/>
          <p:nvPr/>
        </p:nvSpPr>
        <p:spPr>
          <a:xfrm>
            <a:off x="5853738" y="2180500"/>
            <a:ext cx="388200" cy="301500"/>
          </a:xfrm>
          <a:prstGeom prst="rightArrow">
            <a:avLst>
              <a:gd name="adj1" fmla="val 50000"/>
              <a:gd name="adj2" fmla="val 50000"/>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p:nvPr/>
        </p:nvSpPr>
        <p:spPr>
          <a:xfrm>
            <a:off x="5853738" y="2858400"/>
            <a:ext cx="388200" cy="301500"/>
          </a:xfrm>
          <a:prstGeom prst="rightArrow">
            <a:avLst>
              <a:gd name="adj1" fmla="val 50000"/>
              <a:gd name="adj2" fmla="val 50000"/>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5853738" y="3644775"/>
            <a:ext cx="388200" cy="301500"/>
          </a:xfrm>
          <a:prstGeom prst="rightArrow">
            <a:avLst>
              <a:gd name="adj1" fmla="val 50000"/>
              <a:gd name="adj2" fmla="val 50000"/>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7606738" y="1197225"/>
            <a:ext cx="388200" cy="301500"/>
          </a:xfrm>
          <a:prstGeom prst="rightArrow">
            <a:avLst>
              <a:gd name="adj1" fmla="val 50000"/>
              <a:gd name="adj2" fmla="val 50000"/>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p:nvPr/>
        </p:nvSpPr>
        <p:spPr>
          <a:xfrm>
            <a:off x="7606738" y="1875125"/>
            <a:ext cx="388200" cy="301500"/>
          </a:xfrm>
          <a:prstGeom prst="rightArrow">
            <a:avLst>
              <a:gd name="adj1" fmla="val 50000"/>
              <a:gd name="adj2" fmla="val 50000"/>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a:off x="7606738" y="2553025"/>
            <a:ext cx="388200" cy="301500"/>
          </a:xfrm>
          <a:prstGeom prst="rightArrow">
            <a:avLst>
              <a:gd name="adj1" fmla="val 50000"/>
              <a:gd name="adj2" fmla="val 50000"/>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7606738" y="3339400"/>
            <a:ext cx="388200" cy="301500"/>
          </a:xfrm>
          <a:prstGeom prst="rightArrow">
            <a:avLst>
              <a:gd name="adj1" fmla="val 50000"/>
              <a:gd name="adj2" fmla="val 50000"/>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7606738" y="4005875"/>
            <a:ext cx="388200" cy="301500"/>
          </a:xfrm>
          <a:prstGeom prst="rightArrow">
            <a:avLst>
              <a:gd name="adj1" fmla="val 50000"/>
              <a:gd name="adj2" fmla="val 50000"/>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66" name="Google Shape;166;p27"/>
          <p:cNvGraphicFramePr/>
          <p:nvPr/>
        </p:nvGraphicFramePr>
        <p:xfrm>
          <a:off x="512975" y="4318800"/>
          <a:ext cx="8319300" cy="411450"/>
        </p:xfrm>
        <a:graphic>
          <a:graphicData uri="http://schemas.openxmlformats.org/drawingml/2006/table">
            <a:tbl>
              <a:tblPr>
                <a:noFill/>
                <a:tableStyleId>{C40FACCC-BB79-4FD0-A0DE-7E3056A304ED}</a:tableStyleId>
              </a:tblPr>
              <a:tblGrid>
                <a:gridCol w="3022325">
                  <a:extLst>
                    <a:ext uri="{9D8B030D-6E8A-4147-A177-3AD203B41FA5}">
                      <a16:colId xmlns:a16="http://schemas.microsoft.com/office/drawing/2014/main" val="20000"/>
                    </a:ext>
                  </a:extLst>
                </a:gridCol>
                <a:gridCol w="2706650">
                  <a:extLst>
                    <a:ext uri="{9D8B030D-6E8A-4147-A177-3AD203B41FA5}">
                      <a16:colId xmlns:a16="http://schemas.microsoft.com/office/drawing/2014/main" val="20001"/>
                    </a:ext>
                  </a:extLst>
                </a:gridCol>
                <a:gridCol w="1364800">
                  <a:extLst>
                    <a:ext uri="{9D8B030D-6E8A-4147-A177-3AD203B41FA5}">
                      <a16:colId xmlns:a16="http://schemas.microsoft.com/office/drawing/2014/main" val="20002"/>
                    </a:ext>
                  </a:extLst>
                </a:gridCol>
                <a:gridCol w="1225525">
                  <a:extLst>
                    <a:ext uri="{9D8B030D-6E8A-4147-A177-3AD203B41FA5}">
                      <a16:colId xmlns:a16="http://schemas.microsoft.com/office/drawing/2014/main" val="20003"/>
                    </a:ext>
                  </a:extLst>
                </a:gridCol>
              </a:tblGrid>
              <a:tr h="396200">
                <a:tc>
                  <a:txBody>
                    <a:bodyPr/>
                    <a:lstStyle/>
                    <a:p>
                      <a:pPr marL="0" lvl="0" indent="0" algn="ctr" rtl="0">
                        <a:spcBef>
                          <a:spcPts val="0"/>
                        </a:spcBef>
                        <a:spcAft>
                          <a:spcPts val="0"/>
                        </a:spcAft>
                        <a:buNone/>
                      </a:pPr>
                      <a:r>
                        <a:rPr lang="en" sz="1500">
                          <a:latin typeface="Open Sans"/>
                          <a:ea typeface="Open Sans"/>
                          <a:cs typeface="Open Sans"/>
                          <a:sym typeface="Open Sans"/>
                        </a:rPr>
                        <a:t>Raw data</a:t>
                      </a:r>
                      <a:endParaRPr sz="1500">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500">
                          <a:latin typeface="Open Sans"/>
                          <a:ea typeface="Open Sans"/>
                          <a:cs typeface="Open Sans"/>
                          <a:sym typeface="Open Sans"/>
                        </a:rPr>
                        <a:t>Processed data</a:t>
                      </a:r>
                      <a:endParaRPr sz="1500">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500">
                          <a:latin typeface="Open Sans"/>
                          <a:ea typeface="Open Sans"/>
                          <a:cs typeface="Open Sans"/>
                          <a:sym typeface="Open Sans"/>
                        </a:rPr>
                        <a:t>Shared data</a:t>
                      </a:r>
                      <a:endParaRPr sz="1500">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 sz="1500">
                          <a:latin typeface="Open Sans"/>
                          <a:ea typeface="Open Sans"/>
                          <a:cs typeface="Open Sans"/>
                          <a:sym typeface="Open Sans"/>
                        </a:rPr>
                        <a:t>Open data</a:t>
                      </a:r>
                      <a:endParaRPr sz="1500">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11700" y="2150850"/>
            <a:ext cx="8520600" cy="841800"/>
          </a:xfrm>
          <a:prstGeom prst="rect">
            <a:avLst/>
          </a:prstGeom>
          <a:solidFill>
            <a:schemeClr val="accent5">
              <a:lumMod val="75000"/>
            </a:schemeClr>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bg1">
                    <a:lumMod val="95000"/>
                  </a:schemeClr>
                </a:solidFill>
              </a:rPr>
              <a:t>Publishing and sharing data</a:t>
            </a:r>
            <a:endParaRPr>
              <a:solidFill>
                <a:schemeClr val="bg1">
                  <a:lumMod val="9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Where to publish data?</a:t>
            </a:r>
            <a:endParaRPr>
              <a:solidFill>
                <a:schemeClr val="accent5">
                  <a:lumMod val="75000"/>
                </a:schemeClr>
              </a:solidFill>
            </a:endParaRPr>
          </a:p>
        </p:txBody>
      </p:sp>
      <p:sp>
        <p:nvSpPr>
          <p:cNvPr id="177" name="Google Shape;177;p29"/>
          <p:cNvSpPr txBox="1">
            <a:spLocks noGrp="1"/>
          </p:cNvSpPr>
          <p:nvPr>
            <p:ph type="body" idx="1"/>
          </p:nvPr>
        </p:nvSpPr>
        <p:spPr>
          <a:xfrm>
            <a:off x="311700" y="1332089"/>
            <a:ext cx="3999900" cy="3236786"/>
          </a:xfrm>
          <a:prstGeom prst="rect">
            <a:avLst/>
          </a:prstGeom>
        </p:spPr>
        <p:txBody>
          <a:bodyPr spcFirstLastPara="1" wrap="square" lIns="91425" tIns="91425" rIns="91425" bIns="91425" anchor="t" anchorCtr="0">
            <a:normAutofit/>
          </a:bodyPr>
          <a:lstStyle/>
          <a:p>
            <a:pPr marL="457200" lvl="0" indent="-317500" algn="l" rtl="0">
              <a:lnSpc>
                <a:spcPct val="250000"/>
              </a:lnSpc>
              <a:spcBef>
                <a:spcPts val="0"/>
              </a:spcBef>
              <a:spcAft>
                <a:spcPts val="0"/>
              </a:spcAft>
              <a:buSzPts val="1400"/>
              <a:buFont typeface="Open Sans"/>
              <a:buChar char="●"/>
            </a:pPr>
            <a:r>
              <a:rPr lang="en">
                <a:latin typeface="Open Sans"/>
                <a:ea typeface="Open Sans"/>
                <a:cs typeface="Open Sans"/>
                <a:sym typeface="Open Sans"/>
              </a:rPr>
              <a:t>Journals &amp; supplementary materials</a:t>
            </a:r>
            <a:endParaRPr>
              <a:latin typeface="Open Sans"/>
              <a:ea typeface="Open Sans"/>
              <a:cs typeface="Open Sans"/>
              <a:sym typeface="Open Sans"/>
            </a:endParaRPr>
          </a:p>
          <a:p>
            <a:pPr marL="457200" lvl="0" indent="-317500" algn="l" rtl="0">
              <a:lnSpc>
                <a:spcPct val="250000"/>
              </a:lnSpc>
              <a:spcBef>
                <a:spcPts val="0"/>
              </a:spcBef>
              <a:spcAft>
                <a:spcPts val="0"/>
              </a:spcAft>
              <a:buSzPts val="1400"/>
              <a:buFont typeface="Open Sans"/>
              <a:buChar char="●"/>
            </a:pPr>
            <a:r>
              <a:rPr lang="en">
                <a:latin typeface="Open Sans"/>
                <a:ea typeface="Open Sans"/>
                <a:cs typeface="Open Sans"/>
                <a:sym typeface="Open Sans"/>
              </a:rPr>
              <a:t>Institutional data repository</a:t>
            </a:r>
            <a:endParaRPr>
              <a:latin typeface="Open Sans"/>
              <a:ea typeface="Open Sans"/>
              <a:cs typeface="Open Sans"/>
              <a:sym typeface="Open Sans"/>
            </a:endParaRPr>
          </a:p>
          <a:p>
            <a:pPr marL="457200" lvl="0" indent="-317500" algn="l" rtl="0">
              <a:lnSpc>
                <a:spcPct val="250000"/>
              </a:lnSpc>
              <a:spcBef>
                <a:spcPts val="0"/>
              </a:spcBef>
              <a:spcAft>
                <a:spcPts val="0"/>
              </a:spcAft>
              <a:buSzPts val="1400"/>
              <a:buFont typeface="Open Sans"/>
              <a:buChar char="●"/>
            </a:pPr>
            <a:r>
              <a:rPr lang="en">
                <a:latin typeface="Open Sans"/>
                <a:ea typeface="Open Sans"/>
                <a:cs typeface="Open Sans"/>
                <a:sym typeface="Open Sans"/>
              </a:rPr>
              <a:t>General purpose repository</a:t>
            </a:r>
            <a:endParaRPr>
              <a:latin typeface="Open Sans"/>
              <a:ea typeface="Open Sans"/>
              <a:cs typeface="Open Sans"/>
              <a:sym typeface="Open Sans"/>
            </a:endParaRPr>
          </a:p>
          <a:p>
            <a:pPr marL="457200" lvl="0" indent="-317500" algn="l" rtl="0">
              <a:lnSpc>
                <a:spcPct val="250000"/>
              </a:lnSpc>
              <a:spcBef>
                <a:spcPts val="0"/>
              </a:spcBef>
              <a:spcAft>
                <a:spcPts val="0"/>
              </a:spcAft>
              <a:buSzPts val="1400"/>
              <a:buFont typeface="Open Sans"/>
              <a:buChar char="●"/>
            </a:pPr>
            <a:r>
              <a:rPr lang="en">
                <a:latin typeface="Open Sans"/>
                <a:ea typeface="Open Sans"/>
                <a:cs typeface="Open Sans"/>
                <a:sym typeface="Open Sans"/>
              </a:rPr>
              <a:t>Thematic/disciplinary repository</a:t>
            </a:r>
            <a:endParaRPr>
              <a:latin typeface="Open Sans"/>
              <a:ea typeface="Open Sans"/>
              <a:cs typeface="Open Sans"/>
              <a:sym typeface="Open Sans"/>
            </a:endParaRPr>
          </a:p>
        </p:txBody>
      </p:sp>
      <p:pic>
        <p:nvPicPr>
          <p:cNvPr id="7" name="Picture 6">
            <a:extLst>
              <a:ext uri="{FF2B5EF4-FFF2-40B4-BE49-F238E27FC236}">
                <a16:creationId xmlns:a16="http://schemas.microsoft.com/office/drawing/2014/main" id="{9B472EA4-38F5-4961-4A2E-61187251F5F8}"/>
              </a:ext>
            </a:extLst>
          </p:cNvPr>
          <p:cNvPicPr>
            <a:picLocks noChangeAspect="1"/>
          </p:cNvPicPr>
          <p:nvPr/>
        </p:nvPicPr>
        <p:blipFill>
          <a:blip r:embed="rId3"/>
          <a:stretch>
            <a:fillRect/>
          </a:stretch>
        </p:blipFill>
        <p:spPr>
          <a:xfrm>
            <a:off x="5373925" y="1015803"/>
            <a:ext cx="2538232" cy="3682672"/>
          </a:xfrm>
          <a:prstGeom prst="rect">
            <a:avLst/>
          </a:prstGeom>
        </p:spPr>
      </p:pic>
      <p:sp>
        <p:nvSpPr>
          <p:cNvPr id="8" name="TextBox 7">
            <a:extLst>
              <a:ext uri="{FF2B5EF4-FFF2-40B4-BE49-F238E27FC236}">
                <a16:creationId xmlns:a16="http://schemas.microsoft.com/office/drawing/2014/main" id="{382E38B3-45FE-1F6F-FCC6-88F5026AF410}"/>
              </a:ext>
            </a:extLst>
          </p:cNvPr>
          <p:cNvSpPr txBox="1"/>
          <p:nvPr/>
        </p:nvSpPr>
        <p:spPr>
          <a:xfrm>
            <a:off x="5153279" y="4698475"/>
            <a:ext cx="2758878"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900">
                <a:solidFill>
                  <a:schemeClr val="bg1">
                    <a:lumMod val="65000"/>
                  </a:schemeClr>
                </a:solidFill>
              </a:rPr>
              <a:t>Photo by </a:t>
            </a:r>
            <a:r>
              <a:rPr lang="en-US" sz="900">
                <a:solidFill>
                  <a:schemeClr val="bg1">
                    <a:lumMod val="65000"/>
                  </a:schemeClr>
                </a:solidFill>
                <a:hlinkClick r:id="rId4">
                  <a:extLst>
                    <a:ext uri="{A12FA001-AC4F-418D-AE19-62706E023703}">
                      <ahyp:hlinkClr xmlns:ahyp="http://schemas.microsoft.com/office/drawing/2018/hyperlinkcolor" val="tx"/>
                    </a:ext>
                  </a:extLst>
                </a:hlinkClick>
              </a:rPr>
              <a:t>Alex Zaj</a:t>
            </a:r>
            <a:r>
              <a:rPr lang="en-US" sz="900">
                <a:solidFill>
                  <a:schemeClr val="bg1">
                    <a:lumMod val="65000"/>
                  </a:schemeClr>
                </a:solidFill>
              </a:rPr>
              <a:t> on </a:t>
            </a:r>
            <a:r>
              <a:rPr lang="en-US" sz="900">
                <a:solidFill>
                  <a:schemeClr val="bg1">
                    <a:lumMod val="65000"/>
                  </a:schemeClr>
                </a:solidFill>
                <a:hlinkClick r:id="rId5">
                  <a:extLst>
                    <a:ext uri="{A12FA001-AC4F-418D-AE19-62706E023703}">
                      <ahyp:hlinkClr xmlns:ahyp="http://schemas.microsoft.com/office/drawing/2018/hyperlinkcolor" val="tx"/>
                    </a:ext>
                  </a:extLst>
                </a:hlinkClick>
              </a:rPr>
              <a:t>Unsplash</a:t>
            </a:r>
            <a:endParaRPr lang="en-US" sz="900">
              <a:solidFill>
                <a:schemeClr val="bg1">
                  <a:lumMod val="6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Journals &amp; supplementary materials</a:t>
            </a:r>
            <a:endParaRPr>
              <a:solidFill>
                <a:schemeClr val="accent5">
                  <a:lumMod val="75000"/>
                </a:schemeClr>
              </a:solidFill>
            </a:endParaRPr>
          </a:p>
        </p:txBody>
      </p:sp>
      <p:sp>
        <p:nvSpPr>
          <p:cNvPr id="184" name="Google Shape;184;p30"/>
          <p:cNvSpPr txBox="1">
            <a:spLocks noGrp="1"/>
          </p:cNvSpPr>
          <p:nvPr>
            <p:ph type="body" idx="1"/>
          </p:nvPr>
        </p:nvSpPr>
        <p:spPr>
          <a:xfrm>
            <a:off x="496711" y="1152475"/>
            <a:ext cx="381488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Open Sans"/>
                <a:ea typeface="Open Sans"/>
                <a:cs typeface="Open Sans"/>
                <a:sym typeface="Open Sans"/>
              </a:rPr>
              <a:t>PROS:</a:t>
            </a:r>
            <a:endParaRPr>
              <a:latin typeface="Open Sans"/>
              <a:ea typeface="Open Sans"/>
              <a:cs typeface="Open Sans"/>
              <a:sym typeface="Open Sans"/>
            </a:endParaRPr>
          </a:p>
          <a:p>
            <a:pPr marL="457200" lvl="0" indent="-317500" algn="l" rtl="0">
              <a:spcBef>
                <a:spcPts val="1200"/>
              </a:spcBef>
              <a:spcAft>
                <a:spcPts val="0"/>
              </a:spcAft>
              <a:buSzPts val="1400"/>
              <a:buFont typeface="Open Sans"/>
              <a:buChar char="-"/>
            </a:pPr>
            <a:r>
              <a:rPr lang="en">
                <a:latin typeface="Open Sans"/>
                <a:ea typeface="Open Sans"/>
                <a:cs typeface="Open Sans"/>
                <a:sym typeface="Open Sans"/>
              </a:rPr>
              <a:t>publisher requirements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data is available from articles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(data papers)</a:t>
            </a:r>
            <a:endParaRPr>
              <a:latin typeface="Open Sans"/>
              <a:ea typeface="Open Sans"/>
              <a:cs typeface="Open Sans"/>
              <a:sym typeface="Open Sans"/>
            </a:endParaRPr>
          </a:p>
          <a:p>
            <a:pPr marL="0" lvl="0" indent="0" algn="l" rtl="0">
              <a:spcBef>
                <a:spcPts val="1200"/>
              </a:spcBef>
              <a:spcAft>
                <a:spcPts val="0"/>
              </a:spcAft>
              <a:buNone/>
            </a:pPr>
            <a:r>
              <a:rPr lang="en">
                <a:latin typeface="Open Sans"/>
                <a:ea typeface="Open Sans"/>
                <a:cs typeface="Open Sans"/>
                <a:sym typeface="Open Sans"/>
              </a:rPr>
              <a:t>CONS:</a:t>
            </a:r>
            <a:endParaRPr>
              <a:latin typeface="Open Sans"/>
              <a:ea typeface="Open Sans"/>
              <a:cs typeface="Open Sans"/>
              <a:sym typeface="Open Sans"/>
            </a:endParaRPr>
          </a:p>
          <a:p>
            <a:pPr marL="457200" lvl="0" indent="-317500" algn="l" rtl="0">
              <a:spcBef>
                <a:spcPts val="1200"/>
              </a:spcBef>
              <a:spcAft>
                <a:spcPts val="0"/>
              </a:spcAft>
              <a:buSzPts val="1400"/>
              <a:buFont typeface="Open Sans"/>
              <a:buChar char="-"/>
            </a:pPr>
            <a:r>
              <a:rPr lang="en">
                <a:latin typeface="Open Sans"/>
                <a:ea typeface="Open Sans"/>
                <a:cs typeface="Open Sans"/>
                <a:sym typeface="Open Sans"/>
              </a:rPr>
              <a:t>risky with data rights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may cost</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may be closed</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long-term preservation?!</a:t>
            </a:r>
            <a:endParaRPr>
              <a:latin typeface="Open Sans"/>
              <a:ea typeface="Open Sans"/>
              <a:cs typeface="Open Sans"/>
              <a:sym typeface="Open Sans"/>
            </a:endParaRPr>
          </a:p>
        </p:txBody>
      </p:sp>
      <p:pic>
        <p:nvPicPr>
          <p:cNvPr id="5" name="Picture 4">
            <a:extLst>
              <a:ext uri="{FF2B5EF4-FFF2-40B4-BE49-F238E27FC236}">
                <a16:creationId xmlns:a16="http://schemas.microsoft.com/office/drawing/2014/main" id="{A0515BAF-A7D9-4EFF-E9FE-E4A178EA7017}"/>
              </a:ext>
            </a:extLst>
          </p:cNvPr>
          <p:cNvPicPr>
            <a:picLocks noChangeAspect="1"/>
          </p:cNvPicPr>
          <p:nvPr/>
        </p:nvPicPr>
        <p:blipFill>
          <a:blip r:embed="rId3"/>
          <a:stretch>
            <a:fillRect/>
          </a:stretch>
        </p:blipFill>
        <p:spPr>
          <a:xfrm>
            <a:off x="5049652" y="1017725"/>
            <a:ext cx="2905496" cy="3994250"/>
          </a:xfrm>
          <a:prstGeom prst="rect">
            <a:avLst/>
          </a:prstGeom>
          <a:ln>
            <a:solidFill>
              <a:schemeClr val="bg2"/>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a:solidFill>
            <a:schemeClr val="accent5">
              <a:lumMod val="75000"/>
            </a:schemeClr>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bg1">
                    <a:lumMod val="95000"/>
                  </a:schemeClr>
                </a:solidFill>
              </a:rPr>
              <a:t>Training concepts</a:t>
            </a:r>
            <a:endParaRPr>
              <a:solidFill>
                <a:schemeClr val="bg1">
                  <a:lumMod val="9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Journals &amp; supplementary materials</a:t>
            </a:r>
            <a:endParaRPr>
              <a:solidFill>
                <a:schemeClr val="accent5">
                  <a:lumMod val="75000"/>
                </a:schemeClr>
              </a:solidFill>
            </a:endParaRPr>
          </a:p>
        </p:txBody>
      </p:sp>
      <p:sp>
        <p:nvSpPr>
          <p:cNvPr id="191" name="Google Shape;191;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Open Sans"/>
                <a:ea typeface="Open Sans"/>
                <a:cs typeface="Open Sans"/>
                <a:sym typeface="Open Sans"/>
              </a:rPr>
              <a:t>The ways journals publish data:</a:t>
            </a:r>
            <a:endParaRPr>
              <a:latin typeface="Open Sans"/>
              <a:ea typeface="Open Sans"/>
              <a:cs typeface="Open Sans"/>
              <a:sym typeface="Open Sans"/>
            </a:endParaRPr>
          </a:p>
          <a:p>
            <a:pPr marL="457200" lvl="0" indent="-317500" algn="l" rtl="0">
              <a:spcBef>
                <a:spcPts val="1200"/>
              </a:spcBef>
              <a:spcAft>
                <a:spcPts val="0"/>
              </a:spcAft>
              <a:buSzPts val="1400"/>
              <a:buFont typeface="Open Sans"/>
              <a:buChar char="●"/>
            </a:pPr>
            <a:r>
              <a:rPr lang="en" b="1">
                <a:latin typeface="Open Sans"/>
                <a:ea typeface="Open Sans"/>
                <a:cs typeface="Open Sans"/>
                <a:sym typeface="Open Sans"/>
              </a:rPr>
              <a:t>send the dataset</a:t>
            </a:r>
            <a:r>
              <a:rPr lang="en">
                <a:latin typeface="Open Sans"/>
                <a:ea typeface="Open Sans"/>
                <a:cs typeface="Open Sans"/>
                <a:sym typeface="Open Sans"/>
              </a:rPr>
              <a:t> </a:t>
            </a:r>
            <a:r>
              <a:rPr lang="en" b="1">
                <a:latin typeface="Open Sans"/>
                <a:ea typeface="Open Sans"/>
                <a:cs typeface="Open Sans"/>
                <a:sym typeface="Open Sans"/>
              </a:rPr>
              <a:t>to the publisher</a:t>
            </a:r>
            <a:r>
              <a:rPr lang="en">
                <a:latin typeface="Open Sans"/>
                <a:ea typeface="Open Sans"/>
                <a:cs typeface="Open Sans"/>
                <a:sym typeface="Open Sans"/>
              </a:rPr>
              <a:t> to publish online;</a:t>
            </a:r>
          </a:p>
          <a:p>
            <a:pPr marL="457200" lvl="0" indent="-317500" algn="l" rtl="0">
              <a:spcBef>
                <a:spcPts val="1200"/>
              </a:spcBef>
              <a:spcAft>
                <a:spcPts val="0"/>
              </a:spcAft>
              <a:buSzPts val="1400"/>
              <a:buFont typeface="Open Sans"/>
              <a:buChar char="●"/>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the publisher asks </a:t>
            </a:r>
            <a:r>
              <a:rPr lang="en" b="1">
                <a:latin typeface="Open Sans"/>
                <a:ea typeface="Open Sans"/>
                <a:cs typeface="Open Sans"/>
                <a:sym typeface="Open Sans"/>
              </a:rPr>
              <a:t>authors to deposit</a:t>
            </a:r>
            <a:r>
              <a:rPr lang="en">
                <a:latin typeface="Open Sans"/>
                <a:ea typeface="Open Sans"/>
                <a:cs typeface="Open Sans"/>
                <a:sym typeface="Open Sans"/>
              </a:rPr>
              <a:t> the dataset in a </a:t>
            </a:r>
            <a:r>
              <a:rPr lang="en" b="1">
                <a:latin typeface="Open Sans"/>
                <a:ea typeface="Open Sans"/>
                <a:cs typeface="Open Sans"/>
                <a:sym typeface="Open Sans"/>
              </a:rPr>
              <a:t>repository</a:t>
            </a:r>
            <a:r>
              <a:rPr lang="en">
                <a:latin typeface="Open Sans"/>
                <a:ea typeface="Open Sans"/>
                <a:cs typeface="Open Sans"/>
                <a:sym typeface="Open Sans"/>
              </a:rPr>
              <a:t> and to provide a link in a article;</a:t>
            </a:r>
          </a:p>
          <a:p>
            <a:pPr marL="457200" lvl="0" indent="-317500" algn="l" rtl="0">
              <a:spcBef>
                <a:spcPts val="0"/>
              </a:spcBef>
              <a:spcAft>
                <a:spcPts val="0"/>
              </a:spcAft>
              <a:buSzPts val="1400"/>
              <a:buFont typeface="Open Sans"/>
              <a:buChar char="●"/>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author give </a:t>
            </a:r>
            <a:r>
              <a:rPr lang="en" b="1">
                <a:latin typeface="Open Sans"/>
                <a:ea typeface="Open Sans"/>
                <a:cs typeface="Open Sans"/>
                <a:sym typeface="Open Sans"/>
              </a:rPr>
              <a:t>contact information</a:t>
            </a:r>
            <a:r>
              <a:rPr lang="en">
                <a:latin typeface="Open Sans"/>
                <a:ea typeface="Open Sans"/>
                <a:cs typeface="Open Sans"/>
                <a:sym typeface="Open Sans"/>
              </a:rPr>
              <a:t> to anyone who wants to have access to the research data.</a:t>
            </a:r>
            <a:endParaRPr>
              <a:latin typeface="Open Sans"/>
              <a:ea typeface="Open Sans"/>
              <a:cs typeface="Open Sans"/>
              <a:sym typeface="Open Sans"/>
            </a:endParaRPr>
          </a:p>
        </p:txBody>
      </p:sp>
      <p:pic>
        <p:nvPicPr>
          <p:cNvPr id="4" name="Picture 3">
            <a:extLst>
              <a:ext uri="{FF2B5EF4-FFF2-40B4-BE49-F238E27FC236}">
                <a16:creationId xmlns:a16="http://schemas.microsoft.com/office/drawing/2014/main" id="{C2F3D8FA-CFAF-CD18-5083-0CE424CA4587}"/>
              </a:ext>
            </a:extLst>
          </p:cNvPr>
          <p:cNvPicPr>
            <a:picLocks noChangeAspect="1"/>
          </p:cNvPicPr>
          <p:nvPr/>
        </p:nvPicPr>
        <p:blipFill>
          <a:blip r:embed="rId3"/>
          <a:stretch>
            <a:fillRect/>
          </a:stretch>
        </p:blipFill>
        <p:spPr>
          <a:xfrm>
            <a:off x="5049652" y="1017725"/>
            <a:ext cx="2905496" cy="3994250"/>
          </a:xfrm>
          <a:prstGeom prst="rect">
            <a:avLst/>
          </a:prstGeom>
          <a:ln>
            <a:solidFill>
              <a:schemeClr val="bg2"/>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Data papers journals</a:t>
            </a:r>
            <a:endParaRPr>
              <a:solidFill>
                <a:schemeClr val="accent5">
                  <a:lumMod val="75000"/>
                </a:schemeClr>
              </a:solidFill>
            </a:endParaRPr>
          </a:p>
        </p:txBody>
      </p:sp>
      <p:pic>
        <p:nvPicPr>
          <p:cNvPr id="3" name="Picture 2">
            <a:extLst>
              <a:ext uri="{FF2B5EF4-FFF2-40B4-BE49-F238E27FC236}">
                <a16:creationId xmlns:a16="http://schemas.microsoft.com/office/drawing/2014/main" id="{3211F3B9-20E7-8ECB-0C85-E71F1E00CBCA}"/>
              </a:ext>
            </a:extLst>
          </p:cNvPr>
          <p:cNvPicPr>
            <a:picLocks noChangeAspect="1"/>
          </p:cNvPicPr>
          <p:nvPr/>
        </p:nvPicPr>
        <p:blipFill>
          <a:blip r:embed="rId3"/>
          <a:stretch>
            <a:fillRect/>
          </a:stretch>
        </p:blipFill>
        <p:spPr>
          <a:xfrm>
            <a:off x="579967" y="1473299"/>
            <a:ext cx="3675944" cy="791742"/>
          </a:xfrm>
          <a:prstGeom prst="rect">
            <a:avLst/>
          </a:prstGeom>
        </p:spPr>
      </p:pic>
      <p:pic>
        <p:nvPicPr>
          <p:cNvPr id="5" name="Picture 4">
            <a:extLst>
              <a:ext uri="{FF2B5EF4-FFF2-40B4-BE49-F238E27FC236}">
                <a16:creationId xmlns:a16="http://schemas.microsoft.com/office/drawing/2014/main" id="{97CB4250-9AC4-CA63-FF6A-C5E96EE8A036}"/>
              </a:ext>
            </a:extLst>
          </p:cNvPr>
          <p:cNvPicPr>
            <a:picLocks noChangeAspect="1"/>
          </p:cNvPicPr>
          <p:nvPr/>
        </p:nvPicPr>
        <p:blipFill>
          <a:blip r:embed="rId4"/>
          <a:stretch>
            <a:fillRect/>
          </a:stretch>
        </p:blipFill>
        <p:spPr>
          <a:xfrm>
            <a:off x="5836409" y="1298222"/>
            <a:ext cx="1910292" cy="2547056"/>
          </a:xfrm>
          <a:prstGeom prst="rect">
            <a:avLst/>
          </a:prstGeom>
          <a:ln>
            <a:solidFill>
              <a:schemeClr val="bg1">
                <a:lumMod val="65000"/>
              </a:schemeClr>
            </a:solidFill>
          </a:ln>
        </p:spPr>
      </p:pic>
      <p:pic>
        <p:nvPicPr>
          <p:cNvPr id="7" name="Picture 6">
            <a:extLst>
              <a:ext uri="{FF2B5EF4-FFF2-40B4-BE49-F238E27FC236}">
                <a16:creationId xmlns:a16="http://schemas.microsoft.com/office/drawing/2014/main" id="{FC412939-EA92-F0E4-3DC4-20D89367FE79}"/>
              </a:ext>
            </a:extLst>
          </p:cNvPr>
          <p:cNvPicPr>
            <a:picLocks noChangeAspect="1"/>
          </p:cNvPicPr>
          <p:nvPr/>
        </p:nvPicPr>
        <p:blipFill>
          <a:blip r:embed="rId5"/>
          <a:stretch>
            <a:fillRect/>
          </a:stretch>
        </p:blipFill>
        <p:spPr>
          <a:xfrm>
            <a:off x="1807910" y="2487509"/>
            <a:ext cx="2764090" cy="781902"/>
          </a:xfrm>
          <a:prstGeom prst="rect">
            <a:avLst/>
          </a:prstGeom>
        </p:spPr>
      </p:pic>
      <p:pic>
        <p:nvPicPr>
          <p:cNvPr id="9" name="Picture 8">
            <a:extLst>
              <a:ext uri="{FF2B5EF4-FFF2-40B4-BE49-F238E27FC236}">
                <a16:creationId xmlns:a16="http://schemas.microsoft.com/office/drawing/2014/main" id="{011B8F75-184B-A179-2E3D-F022FCC200C6}"/>
              </a:ext>
            </a:extLst>
          </p:cNvPr>
          <p:cNvPicPr>
            <a:picLocks noChangeAspect="1"/>
          </p:cNvPicPr>
          <p:nvPr/>
        </p:nvPicPr>
        <p:blipFill>
          <a:blip r:embed="rId6"/>
          <a:stretch>
            <a:fillRect/>
          </a:stretch>
        </p:blipFill>
        <p:spPr>
          <a:xfrm>
            <a:off x="1397299" y="3845278"/>
            <a:ext cx="2600325" cy="457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5" name="Picture 4">
            <a:extLst>
              <a:ext uri="{FF2B5EF4-FFF2-40B4-BE49-F238E27FC236}">
                <a16:creationId xmlns:a16="http://schemas.microsoft.com/office/drawing/2014/main" id="{E893920A-66D5-2C76-961D-6D468E4999F0}"/>
              </a:ext>
            </a:extLst>
          </p:cNvPr>
          <p:cNvPicPr>
            <a:picLocks noChangeAspect="1"/>
          </p:cNvPicPr>
          <p:nvPr/>
        </p:nvPicPr>
        <p:blipFill>
          <a:blip r:embed="rId3"/>
          <a:stretch>
            <a:fillRect/>
          </a:stretch>
        </p:blipFill>
        <p:spPr>
          <a:xfrm>
            <a:off x="5626839" y="0"/>
            <a:ext cx="3136280" cy="5143500"/>
          </a:xfrm>
          <a:prstGeom prst="rect">
            <a:avLst/>
          </a:prstGeom>
          <a:ln>
            <a:solidFill>
              <a:schemeClr val="bg1">
                <a:lumMod val="65000"/>
              </a:schemeClr>
            </a:solidFill>
          </a:ln>
        </p:spPr>
      </p:pic>
      <p:sp>
        <p:nvSpPr>
          <p:cNvPr id="202" name="Google Shape;20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Institutional data repository</a:t>
            </a:r>
            <a:endParaRPr>
              <a:solidFill>
                <a:schemeClr val="accent5">
                  <a:lumMod val="75000"/>
                </a:schemeClr>
              </a:solidFill>
            </a:endParaRPr>
          </a:p>
        </p:txBody>
      </p:sp>
      <p:sp>
        <p:nvSpPr>
          <p:cNvPr id="203" name="Google Shape;203;p3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Open Sans"/>
                <a:ea typeface="Open Sans"/>
                <a:cs typeface="Open Sans"/>
                <a:sym typeface="Open Sans"/>
              </a:rPr>
              <a:t>PROS:</a:t>
            </a:r>
            <a:endParaRPr>
              <a:latin typeface="Open Sans"/>
              <a:ea typeface="Open Sans"/>
              <a:cs typeface="Open Sans"/>
              <a:sym typeface="Open Sans"/>
            </a:endParaRPr>
          </a:p>
          <a:p>
            <a:pPr marL="457200" lvl="0" indent="-317500" algn="l" rtl="0">
              <a:spcBef>
                <a:spcPts val="1200"/>
              </a:spcBef>
              <a:spcAft>
                <a:spcPts val="0"/>
              </a:spcAft>
              <a:buSzPts val="1400"/>
              <a:buFont typeface="Open Sans"/>
              <a:buChar char="-"/>
            </a:pPr>
            <a:r>
              <a:rPr lang="en">
                <a:latin typeface="Open Sans"/>
                <a:ea typeface="Open Sans"/>
                <a:cs typeface="Open Sans"/>
                <a:sym typeface="Open Sans"/>
              </a:rPr>
              <a:t>long-term preservation and access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accept various data types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no costs</a:t>
            </a:r>
            <a:endParaRPr>
              <a:latin typeface="Open Sans"/>
              <a:ea typeface="Open Sans"/>
              <a:cs typeface="Open Sans"/>
              <a:sym typeface="Open Sans"/>
            </a:endParaRPr>
          </a:p>
          <a:p>
            <a:pPr marL="0" lvl="0" indent="0" algn="l" rtl="0">
              <a:spcBef>
                <a:spcPts val="1200"/>
              </a:spcBef>
              <a:spcAft>
                <a:spcPts val="0"/>
              </a:spcAft>
              <a:buNone/>
            </a:pPr>
            <a:r>
              <a:rPr lang="en">
                <a:latin typeface="Open Sans"/>
                <a:ea typeface="Open Sans"/>
                <a:cs typeface="Open Sans"/>
                <a:sym typeface="Open Sans"/>
              </a:rPr>
              <a:t>CONS:</a:t>
            </a:r>
            <a:endParaRPr>
              <a:latin typeface="Open Sans"/>
              <a:ea typeface="Open Sans"/>
              <a:cs typeface="Open Sans"/>
              <a:sym typeface="Open Sans"/>
            </a:endParaRPr>
          </a:p>
          <a:p>
            <a:pPr marL="457200" lvl="0" indent="-317500" algn="l" rtl="0">
              <a:spcBef>
                <a:spcPts val="1200"/>
              </a:spcBef>
              <a:spcAft>
                <a:spcPts val="0"/>
              </a:spcAft>
              <a:buSzPts val="1400"/>
              <a:buFont typeface="Open Sans"/>
              <a:buChar char="-"/>
            </a:pPr>
            <a:r>
              <a:rPr lang="en">
                <a:latin typeface="Open Sans"/>
                <a:ea typeface="Open Sans"/>
                <a:cs typeface="Open Sans"/>
                <a:sym typeface="Open Sans"/>
              </a:rPr>
              <a:t>may not have disciplinary metadata</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less visible than thematic repos</a:t>
            </a:r>
            <a:endParaRPr>
              <a:latin typeface="Open Sans"/>
              <a:ea typeface="Open Sans"/>
              <a:cs typeface="Open Sans"/>
              <a:sym typeface="Open Sans"/>
            </a:endParaRPr>
          </a:p>
        </p:txBody>
      </p:sp>
      <p:sp>
        <p:nvSpPr>
          <p:cNvPr id="205" name="Google Shape;205;p33"/>
          <p:cNvSpPr txBox="1"/>
          <p:nvPr/>
        </p:nvSpPr>
        <p:spPr>
          <a:xfrm>
            <a:off x="2710350" y="3991025"/>
            <a:ext cx="3202500" cy="831300"/>
          </a:xfrm>
          <a:prstGeom prst="rect">
            <a:avLst/>
          </a:prstGeom>
          <a:solidFill>
            <a:schemeClr val="bg1"/>
          </a:solidFill>
          <a:ln>
            <a:solidFill>
              <a:schemeClr val="accent5">
                <a:lumMod val="75000"/>
              </a:schemeClr>
            </a:solidFill>
          </a:ln>
        </p:spPr>
        <p:txBody>
          <a:bodyPr spcFirstLastPara="1" wrap="square" lIns="91425" tIns="91425" rIns="91425" bIns="91425" anchor="t" anchorCtr="0">
            <a:spAutoFit/>
          </a:bodyPr>
          <a:lstStyle/>
          <a:p>
            <a:pPr marL="0" lvl="0" indent="0" algn="ctr" rtl="0">
              <a:spcBef>
                <a:spcPts val="0"/>
              </a:spcBef>
              <a:spcAft>
                <a:spcPts val="0"/>
              </a:spcAft>
              <a:buNone/>
            </a:pPr>
            <a:r>
              <a:rPr lang="en"/>
              <a:t>If your institution have a data repository, demonstrate how to deposit and all the positive aspects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Institutional data repository</a:t>
            </a:r>
            <a:endParaRPr>
              <a:solidFill>
                <a:schemeClr val="accent5">
                  <a:lumMod val="75000"/>
                </a:schemeClr>
              </a:solidFill>
            </a:endParaRPr>
          </a:p>
        </p:txBody>
      </p:sp>
      <p:pic>
        <p:nvPicPr>
          <p:cNvPr id="211" name="Google Shape;211;p34"/>
          <p:cNvPicPr preferRelativeResize="0"/>
          <p:nvPr/>
        </p:nvPicPr>
        <p:blipFill>
          <a:blip r:embed="rId3">
            <a:alphaModFix/>
          </a:blip>
          <a:stretch>
            <a:fillRect/>
          </a:stretch>
        </p:blipFill>
        <p:spPr>
          <a:xfrm>
            <a:off x="604437" y="1277250"/>
            <a:ext cx="6105076" cy="2838550"/>
          </a:xfrm>
          <a:prstGeom prst="rect">
            <a:avLst/>
          </a:prstGeom>
          <a:noFill/>
          <a:ln w="19050" cap="flat" cmpd="sng">
            <a:solidFill>
              <a:schemeClr val="dk2"/>
            </a:solidFill>
            <a:prstDash val="solid"/>
            <a:round/>
            <a:headEnd type="none" w="sm" len="sm"/>
            <a:tailEnd type="none" w="sm" len="sm"/>
          </a:ln>
        </p:spPr>
      </p:pic>
      <p:sp>
        <p:nvSpPr>
          <p:cNvPr id="2" name="TextBox 1">
            <a:extLst>
              <a:ext uri="{FF2B5EF4-FFF2-40B4-BE49-F238E27FC236}">
                <a16:creationId xmlns:a16="http://schemas.microsoft.com/office/drawing/2014/main" id="{420C3AE5-79EA-FED0-DCFB-FDE9ABE34298}"/>
              </a:ext>
            </a:extLst>
          </p:cNvPr>
          <p:cNvSpPr txBox="1"/>
          <p:nvPr/>
        </p:nvSpPr>
        <p:spPr>
          <a:xfrm>
            <a:off x="6858000" y="863836"/>
            <a:ext cx="2054577" cy="307777"/>
          </a:xfrm>
          <a:prstGeom prst="rect">
            <a:avLst/>
          </a:prstGeom>
          <a:noFill/>
          <a:ln>
            <a:solidFill>
              <a:srgbClr val="FF0000"/>
            </a:solidFill>
          </a:ln>
        </p:spPr>
        <p:txBody>
          <a:bodyPr wrap="square" rtlCol="0">
            <a:spAutoFit/>
          </a:bodyPr>
          <a:lstStyle/>
          <a:p>
            <a:r>
              <a:rPr lang="en-US"/>
              <a:t>DOI and citation</a:t>
            </a:r>
          </a:p>
        </p:txBody>
      </p:sp>
      <p:sp>
        <p:nvSpPr>
          <p:cNvPr id="3" name="TextBox 2">
            <a:extLst>
              <a:ext uri="{FF2B5EF4-FFF2-40B4-BE49-F238E27FC236}">
                <a16:creationId xmlns:a16="http://schemas.microsoft.com/office/drawing/2014/main" id="{F70BFE0B-91A2-30AF-8B5E-FA3A13FCC8BA}"/>
              </a:ext>
            </a:extLst>
          </p:cNvPr>
          <p:cNvSpPr txBox="1"/>
          <p:nvPr/>
        </p:nvSpPr>
        <p:spPr>
          <a:xfrm>
            <a:off x="6858001" y="2705146"/>
            <a:ext cx="2054577" cy="307777"/>
          </a:xfrm>
          <a:prstGeom prst="rect">
            <a:avLst/>
          </a:prstGeom>
          <a:noFill/>
          <a:ln>
            <a:solidFill>
              <a:srgbClr val="FF0000"/>
            </a:solidFill>
          </a:ln>
        </p:spPr>
        <p:txBody>
          <a:bodyPr wrap="square" rtlCol="0">
            <a:spAutoFit/>
          </a:bodyPr>
          <a:lstStyle/>
          <a:p>
            <a:r>
              <a:rPr lang="en-US"/>
              <a:t>Usage statistics</a:t>
            </a:r>
          </a:p>
        </p:txBody>
      </p:sp>
      <p:sp>
        <p:nvSpPr>
          <p:cNvPr id="4" name="TextBox 3">
            <a:extLst>
              <a:ext uri="{FF2B5EF4-FFF2-40B4-BE49-F238E27FC236}">
                <a16:creationId xmlns:a16="http://schemas.microsoft.com/office/drawing/2014/main" id="{8E200AAF-61E2-D312-734D-A87D133AE2B1}"/>
              </a:ext>
            </a:extLst>
          </p:cNvPr>
          <p:cNvSpPr txBox="1"/>
          <p:nvPr/>
        </p:nvSpPr>
        <p:spPr>
          <a:xfrm>
            <a:off x="1602398" y="4390698"/>
            <a:ext cx="2054577" cy="307777"/>
          </a:xfrm>
          <a:prstGeom prst="rect">
            <a:avLst/>
          </a:prstGeom>
          <a:noFill/>
          <a:ln>
            <a:solidFill>
              <a:srgbClr val="FF0000"/>
            </a:solidFill>
          </a:ln>
        </p:spPr>
        <p:txBody>
          <a:bodyPr wrap="square" rtlCol="0">
            <a:spAutoFit/>
          </a:bodyPr>
          <a:lstStyle/>
          <a:p>
            <a:r>
              <a:rPr lang="en-US"/>
              <a:t>Version control</a:t>
            </a:r>
          </a:p>
        </p:txBody>
      </p:sp>
      <p:cxnSp>
        <p:nvCxnSpPr>
          <p:cNvPr id="6" name="Straight Arrow Connector 5">
            <a:extLst>
              <a:ext uri="{FF2B5EF4-FFF2-40B4-BE49-F238E27FC236}">
                <a16:creationId xmlns:a16="http://schemas.microsoft.com/office/drawing/2014/main" id="{0C3D8B0C-B42F-E128-4423-2F21CC4BF500}"/>
              </a:ext>
            </a:extLst>
          </p:cNvPr>
          <p:cNvCxnSpPr>
            <a:stCxn id="2" idx="1"/>
          </p:cNvCxnSpPr>
          <p:nvPr/>
        </p:nvCxnSpPr>
        <p:spPr>
          <a:xfrm flipH="1">
            <a:off x="3352800" y="1017725"/>
            <a:ext cx="3505200" cy="10932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D54777B-96E3-8B61-7C04-4BA37C824791}"/>
              </a:ext>
            </a:extLst>
          </p:cNvPr>
          <p:cNvCxnSpPr>
            <a:cxnSpLocks/>
            <a:stCxn id="3" idx="1"/>
          </p:cNvCxnSpPr>
          <p:nvPr/>
        </p:nvCxnSpPr>
        <p:spPr>
          <a:xfrm flipH="1" flipV="1">
            <a:off x="5339644" y="2815604"/>
            <a:ext cx="1518357" cy="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A325F69-3A47-AC43-1E6D-5DE9EE8E2C17}"/>
              </a:ext>
            </a:extLst>
          </p:cNvPr>
          <p:cNvCxnSpPr>
            <a:cxnSpLocks/>
            <a:stCxn id="4" idx="0"/>
          </p:cNvCxnSpPr>
          <p:nvPr/>
        </p:nvCxnSpPr>
        <p:spPr>
          <a:xfrm flipH="1" flipV="1">
            <a:off x="1016000" y="2028058"/>
            <a:ext cx="1613687" cy="23626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Institutional data repository</a:t>
            </a:r>
            <a:endParaRPr>
              <a:solidFill>
                <a:schemeClr val="accent5">
                  <a:lumMod val="75000"/>
                </a:schemeClr>
              </a:solidFill>
            </a:endParaRPr>
          </a:p>
        </p:txBody>
      </p:sp>
      <p:pic>
        <p:nvPicPr>
          <p:cNvPr id="217" name="Google Shape;217;p35"/>
          <p:cNvPicPr preferRelativeResize="0"/>
          <p:nvPr/>
        </p:nvPicPr>
        <p:blipFill>
          <a:blip r:embed="rId3">
            <a:alphaModFix/>
          </a:blip>
          <a:stretch>
            <a:fillRect/>
          </a:stretch>
        </p:blipFill>
        <p:spPr>
          <a:xfrm>
            <a:off x="311702" y="1220025"/>
            <a:ext cx="7234100" cy="3194375"/>
          </a:xfrm>
          <a:prstGeom prst="rect">
            <a:avLst/>
          </a:prstGeom>
          <a:noFill/>
          <a:ln w="19050" cap="flat" cmpd="sng">
            <a:solidFill>
              <a:schemeClr val="dk2"/>
            </a:solidFill>
            <a:prstDash val="solid"/>
            <a:round/>
            <a:headEnd type="none" w="sm" len="sm"/>
            <a:tailEnd type="none" w="sm" len="sm"/>
          </a:ln>
        </p:spPr>
      </p:pic>
      <p:sp>
        <p:nvSpPr>
          <p:cNvPr id="2" name="TextBox 1">
            <a:extLst>
              <a:ext uri="{FF2B5EF4-FFF2-40B4-BE49-F238E27FC236}">
                <a16:creationId xmlns:a16="http://schemas.microsoft.com/office/drawing/2014/main" id="{F973EE91-5F34-FBCA-E35E-B4C03DBB45AC}"/>
              </a:ext>
            </a:extLst>
          </p:cNvPr>
          <p:cNvSpPr txBox="1"/>
          <p:nvPr/>
        </p:nvSpPr>
        <p:spPr>
          <a:xfrm>
            <a:off x="4684889" y="1484725"/>
            <a:ext cx="2365021" cy="307777"/>
          </a:xfrm>
          <a:prstGeom prst="rect">
            <a:avLst/>
          </a:prstGeom>
          <a:noFill/>
          <a:ln>
            <a:solidFill>
              <a:srgbClr val="FF0000"/>
            </a:solidFill>
          </a:ln>
        </p:spPr>
        <p:txBody>
          <a:bodyPr wrap="square" rtlCol="0">
            <a:spAutoFit/>
          </a:bodyPr>
          <a:lstStyle/>
          <a:p>
            <a:r>
              <a:rPr lang="en-US"/>
              <a:t>Terms of use and access</a:t>
            </a:r>
          </a:p>
        </p:txBody>
      </p:sp>
      <p:sp>
        <p:nvSpPr>
          <p:cNvPr id="3" name="TextBox 2">
            <a:extLst>
              <a:ext uri="{FF2B5EF4-FFF2-40B4-BE49-F238E27FC236}">
                <a16:creationId xmlns:a16="http://schemas.microsoft.com/office/drawing/2014/main" id="{8B813980-191F-39C2-7835-2D39E7CEC10A}"/>
              </a:ext>
            </a:extLst>
          </p:cNvPr>
          <p:cNvSpPr txBox="1"/>
          <p:nvPr/>
        </p:nvSpPr>
        <p:spPr>
          <a:xfrm>
            <a:off x="4419601" y="2592211"/>
            <a:ext cx="897466" cy="307777"/>
          </a:xfrm>
          <a:prstGeom prst="rect">
            <a:avLst/>
          </a:prstGeom>
          <a:noFill/>
          <a:ln>
            <a:solidFill>
              <a:srgbClr val="FF0000"/>
            </a:solidFill>
          </a:ln>
        </p:spPr>
        <p:txBody>
          <a:bodyPr wrap="square" rtlCol="0">
            <a:spAutoFit/>
          </a:bodyPr>
          <a:lstStyle/>
          <a:p>
            <a:r>
              <a:rPr lang="en-US"/>
              <a:t>Files</a:t>
            </a:r>
          </a:p>
        </p:txBody>
      </p:sp>
      <p:cxnSp>
        <p:nvCxnSpPr>
          <p:cNvPr id="4" name="Straight Arrow Connector 3">
            <a:extLst>
              <a:ext uri="{FF2B5EF4-FFF2-40B4-BE49-F238E27FC236}">
                <a16:creationId xmlns:a16="http://schemas.microsoft.com/office/drawing/2014/main" id="{75B2A9A5-EB0F-48E0-D025-454D5381B92A}"/>
              </a:ext>
            </a:extLst>
          </p:cNvPr>
          <p:cNvCxnSpPr>
            <a:cxnSpLocks/>
            <a:stCxn id="3" idx="1"/>
          </p:cNvCxnSpPr>
          <p:nvPr/>
        </p:nvCxnSpPr>
        <p:spPr>
          <a:xfrm flipH="1">
            <a:off x="3138311" y="2746100"/>
            <a:ext cx="1281290" cy="6179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1088489-EFC4-3982-9C11-17CE71834D51}"/>
              </a:ext>
            </a:extLst>
          </p:cNvPr>
          <p:cNvCxnSpPr>
            <a:cxnSpLocks/>
            <a:stCxn id="2" idx="1"/>
          </p:cNvCxnSpPr>
          <p:nvPr/>
        </p:nvCxnSpPr>
        <p:spPr>
          <a:xfrm flipH="1" flipV="1">
            <a:off x="1794933" y="1484725"/>
            <a:ext cx="2889956" cy="153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General purpose repository</a:t>
            </a:r>
            <a:endParaRPr>
              <a:solidFill>
                <a:schemeClr val="accent5">
                  <a:lumMod val="75000"/>
                </a:schemeClr>
              </a:solidFill>
            </a:endParaRPr>
          </a:p>
        </p:txBody>
      </p:sp>
      <p:sp>
        <p:nvSpPr>
          <p:cNvPr id="223" name="Google Shape;223;p3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Open Sans"/>
                <a:ea typeface="Open Sans"/>
                <a:cs typeface="Open Sans"/>
                <a:sym typeface="Open Sans"/>
              </a:rPr>
              <a:t>PROS:</a:t>
            </a:r>
            <a:endParaRPr>
              <a:latin typeface="Open Sans"/>
              <a:ea typeface="Open Sans"/>
              <a:cs typeface="Open Sans"/>
              <a:sym typeface="Open Sans"/>
            </a:endParaRPr>
          </a:p>
          <a:p>
            <a:pPr marL="457200" lvl="0" indent="-317500" algn="l" rtl="0">
              <a:spcBef>
                <a:spcPts val="1200"/>
              </a:spcBef>
              <a:spcAft>
                <a:spcPts val="0"/>
              </a:spcAft>
              <a:buSzPts val="1400"/>
              <a:buFont typeface="Open Sans"/>
              <a:buChar char="-"/>
            </a:pPr>
            <a:r>
              <a:rPr lang="en">
                <a:latin typeface="Open Sans"/>
                <a:ea typeface="Open Sans"/>
                <a:cs typeface="Open Sans"/>
                <a:sym typeface="Open Sans"/>
              </a:rPr>
              <a:t>better visibility, wider audience</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accept various data types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suitable for interdisciplinary data</a:t>
            </a:r>
            <a:endParaRPr>
              <a:latin typeface="Open Sans"/>
              <a:ea typeface="Open Sans"/>
              <a:cs typeface="Open Sans"/>
              <a:sym typeface="Open Sans"/>
            </a:endParaRPr>
          </a:p>
          <a:p>
            <a:pPr marL="0" lvl="0" indent="0" algn="l" rtl="0">
              <a:spcBef>
                <a:spcPts val="1200"/>
              </a:spcBef>
              <a:spcAft>
                <a:spcPts val="0"/>
              </a:spcAft>
              <a:buNone/>
            </a:pPr>
            <a:r>
              <a:rPr lang="en">
                <a:latin typeface="Open Sans"/>
                <a:ea typeface="Open Sans"/>
                <a:cs typeface="Open Sans"/>
                <a:sym typeface="Open Sans"/>
              </a:rPr>
              <a:t>CONS:</a:t>
            </a:r>
            <a:endParaRPr>
              <a:latin typeface="Open Sans"/>
              <a:ea typeface="Open Sans"/>
              <a:cs typeface="Open Sans"/>
              <a:sym typeface="Open Sans"/>
            </a:endParaRPr>
          </a:p>
          <a:p>
            <a:pPr marL="457200" lvl="0" indent="-317500" algn="l" rtl="0">
              <a:spcBef>
                <a:spcPts val="1200"/>
              </a:spcBef>
              <a:spcAft>
                <a:spcPts val="0"/>
              </a:spcAft>
              <a:buSzPts val="1400"/>
              <a:buFont typeface="Open Sans"/>
              <a:buChar char="-"/>
            </a:pPr>
            <a:r>
              <a:rPr lang="en">
                <a:latin typeface="Open Sans"/>
                <a:ea typeface="Open Sans"/>
                <a:cs typeface="Open Sans"/>
                <a:sym typeface="Open Sans"/>
              </a:rPr>
              <a:t>(usually) only simple metadata</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no quality control over deposited data</a:t>
            </a:r>
          </a:p>
          <a:p>
            <a:pPr marL="457200" lvl="0" indent="-317500" algn="l" rtl="0">
              <a:spcBef>
                <a:spcPts val="0"/>
              </a:spcBef>
              <a:spcAft>
                <a:spcPts val="0"/>
              </a:spcAft>
              <a:buSzPts val="1400"/>
              <a:buFont typeface="Open Sans"/>
              <a:buChar char="-"/>
            </a:pPr>
            <a:endParaRPr lang="en">
              <a:latin typeface="Open Sans"/>
              <a:ea typeface="Open Sans"/>
              <a:cs typeface="Open Sans"/>
              <a:sym typeface="Open Sans"/>
            </a:endParaRPr>
          </a:p>
          <a:p>
            <a:pPr marL="139700" lvl="0" indent="0" algn="l" rtl="0">
              <a:spcBef>
                <a:spcPts val="0"/>
              </a:spcBef>
              <a:spcAft>
                <a:spcPts val="0"/>
              </a:spcAft>
              <a:buSzPts val="1400"/>
              <a:buNone/>
            </a:pPr>
            <a:endParaRPr lang="en">
              <a:latin typeface="Open Sans"/>
              <a:ea typeface="Open Sans"/>
              <a:cs typeface="Open Sans"/>
              <a:sym typeface="Open Sans"/>
            </a:endParaRPr>
          </a:p>
          <a:p>
            <a:pPr marL="139700" lvl="0" indent="0" algn="l" rtl="0">
              <a:spcBef>
                <a:spcPts val="0"/>
              </a:spcBef>
              <a:spcAft>
                <a:spcPts val="0"/>
              </a:spcAft>
              <a:buSzPts val="1400"/>
              <a:buNone/>
            </a:pPr>
            <a:r>
              <a:rPr lang="en">
                <a:latin typeface="Open Sans"/>
                <a:ea typeface="Open Sans"/>
                <a:cs typeface="Open Sans"/>
                <a:sym typeface="Open Sans"/>
              </a:rPr>
              <a:t>Zenodo, Figshare, OSF, Dryad</a:t>
            </a:r>
            <a:endParaRPr>
              <a:latin typeface="Open Sans"/>
              <a:ea typeface="Open Sans"/>
              <a:cs typeface="Open Sans"/>
              <a:sym typeface="Open Sans"/>
            </a:endParaRPr>
          </a:p>
        </p:txBody>
      </p:sp>
      <p:pic>
        <p:nvPicPr>
          <p:cNvPr id="5" name="Picture 4">
            <a:extLst>
              <a:ext uri="{FF2B5EF4-FFF2-40B4-BE49-F238E27FC236}">
                <a16:creationId xmlns:a16="http://schemas.microsoft.com/office/drawing/2014/main" id="{167BE4C6-6AEA-C4D3-CB5B-FB7B497E3C95}"/>
              </a:ext>
            </a:extLst>
          </p:cNvPr>
          <p:cNvPicPr>
            <a:picLocks noChangeAspect="1"/>
          </p:cNvPicPr>
          <p:nvPr/>
        </p:nvPicPr>
        <p:blipFill>
          <a:blip r:embed="rId3"/>
          <a:stretch>
            <a:fillRect/>
          </a:stretch>
        </p:blipFill>
        <p:spPr>
          <a:xfrm>
            <a:off x="4751856" y="1067858"/>
            <a:ext cx="3749444" cy="3585634"/>
          </a:xfrm>
          <a:prstGeom prst="rect">
            <a:avLst/>
          </a:prstGeom>
          <a:ln>
            <a:solidFill>
              <a:schemeClr val="bg1">
                <a:lumMod val="50000"/>
              </a:schemeClr>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General purpose repository</a:t>
            </a:r>
            <a:endParaRPr>
              <a:solidFill>
                <a:schemeClr val="accent5">
                  <a:lumMod val="75000"/>
                </a:schemeClr>
              </a:solidFill>
            </a:endParaRPr>
          </a:p>
        </p:txBody>
      </p:sp>
      <p:sp>
        <p:nvSpPr>
          <p:cNvPr id="230" name="Google Shape;230;p3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Open Sans"/>
                <a:ea typeface="Open Sans"/>
                <a:cs typeface="Open Sans"/>
                <a:sym typeface="Open Sans"/>
              </a:rPr>
              <a:t>Advantages:</a:t>
            </a:r>
            <a:endParaRPr>
              <a:latin typeface="Open Sans"/>
              <a:ea typeface="Open Sans"/>
              <a:cs typeface="Open Sans"/>
              <a:sym typeface="Open Sans"/>
            </a:endParaRPr>
          </a:p>
          <a:p>
            <a:pPr marL="457200" lvl="0" indent="-317500" algn="l" rtl="0">
              <a:lnSpc>
                <a:spcPct val="150000"/>
              </a:lnSpc>
              <a:spcBef>
                <a:spcPts val="1200"/>
              </a:spcBef>
              <a:spcAft>
                <a:spcPts val="0"/>
              </a:spcAft>
              <a:buSzPts val="1400"/>
              <a:buFont typeface="Open Sans"/>
              <a:buChar char="●"/>
            </a:pPr>
            <a:r>
              <a:rPr lang="en">
                <a:latin typeface="Open Sans"/>
                <a:ea typeface="Open Sans"/>
                <a:cs typeface="Open Sans"/>
                <a:sym typeface="Open Sans"/>
              </a:rPr>
              <a:t>free persistent identifier (DOI) - excellent for tracking citations;</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usage track - downloads and views;</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supports different data types;</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different types of licenses available (not just CC, but Apache, GNU, etc.);</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research communities - join existing or create yours</a:t>
            </a:r>
            <a:endParaRPr>
              <a:latin typeface="Open Sans"/>
              <a:ea typeface="Open Sans"/>
              <a:cs typeface="Open Sans"/>
              <a:sym typeface="Open Sans"/>
            </a:endParaRPr>
          </a:p>
        </p:txBody>
      </p:sp>
      <p:pic>
        <p:nvPicPr>
          <p:cNvPr id="4" name="Picture 3">
            <a:extLst>
              <a:ext uri="{FF2B5EF4-FFF2-40B4-BE49-F238E27FC236}">
                <a16:creationId xmlns:a16="http://schemas.microsoft.com/office/drawing/2014/main" id="{C98854AE-F9AE-E88B-A7A7-3E4263B48EDD}"/>
              </a:ext>
            </a:extLst>
          </p:cNvPr>
          <p:cNvPicPr>
            <a:picLocks noChangeAspect="1"/>
          </p:cNvPicPr>
          <p:nvPr/>
        </p:nvPicPr>
        <p:blipFill>
          <a:blip r:embed="rId3"/>
          <a:stretch>
            <a:fillRect/>
          </a:stretch>
        </p:blipFill>
        <p:spPr>
          <a:xfrm>
            <a:off x="4751856" y="1067858"/>
            <a:ext cx="3749444" cy="3585634"/>
          </a:xfrm>
          <a:prstGeom prst="rect">
            <a:avLst/>
          </a:prstGeom>
          <a:ln>
            <a:solidFill>
              <a:schemeClr val="bg1">
                <a:lumMod val="50000"/>
              </a:schemeClr>
            </a:solidFill>
          </a:ln>
        </p:spPr>
      </p:pic>
      <p:pic>
        <p:nvPicPr>
          <p:cNvPr id="6" name="Picture 5">
            <a:extLst>
              <a:ext uri="{FF2B5EF4-FFF2-40B4-BE49-F238E27FC236}">
                <a16:creationId xmlns:a16="http://schemas.microsoft.com/office/drawing/2014/main" id="{FE85D27E-CF26-3D31-4469-8982D3AC5E45}"/>
              </a:ext>
            </a:extLst>
          </p:cNvPr>
          <p:cNvPicPr>
            <a:picLocks noChangeAspect="1"/>
          </p:cNvPicPr>
          <p:nvPr/>
        </p:nvPicPr>
        <p:blipFill>
          <a:blip r:embed="rId4"/>
          <a:stretch>
            <a:fillRect/>
          </a:stretch>
        </p:blipFill>
        <p:spPr>
          <a:xfrm>
            <a:off x="4392145" y="1937102"/>
            <a:ext cx="2321484" cy="3007784"/>
          </a:xfrm>
          <a:prstGeom prst="rect">
            <a:avLst/>
          </a:prstGeom>
          <a:ln>
            <a:solidFill>
              <a:srgbClr val="C00000"/>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Disciplinary repository</a:t>
            </a:r>
            <a:endParaRPr>
              <a:solidFill>
                <a:schemeClr val="accent5">
                  <a:lumMod val="75000"/>
                </a:schemeClr>
              </a:solidFill>
            </a:endParaRPr>
          </a:p>
        </p:txBody>
      </p:sp>
      <p:sp>
        <p:nvSpPr>
          <p:cNvPr id="237" name="Google Shape;237;p3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Open Sans"/>
                <a:ea typeface="Open Sans"/>
                <a:cs typeface="Open Sans"/>
                <a:sym typeface="Open Sans"/>
              </a:rPr>
              <a:t>PROS:</a:t>
            </a:r>
            <a:endParaRPr>
              <a:latin typeface="Open Sans"/>
              <a:ea typeface="Open Sans"/>
              <a:cs typeface="Open Sans"/>
              <a:sym typeface="Open Sans"/>
            </a:endParaRPr>
          </a:p>
          <a:p>
            <a:pPr marL="457200" lvl="0" indent="-317500" algn="l" rtl="0">
              <a:spcBef>
                <a:spcPts val="1200"/>
              </a:spcBef>
              <a:spcAft>
                <a:spcPts val="0"/>
              </a:spcAft>
              <a:buSzPts val="1400"/>
              <a:buFont typeface="Open Sans"/>
              <a:buChar char="-"/>
            </a:pPr>
            <a:r>
              <a:rPr lang="en">
                <a:latin typeface="Open Sans"/>
                <a:ea typeface="Open Sans"/>
                <a:cs typeface="Open Sans"/>
                <a:sym typeface="Open Sans"/>
              </a:rPr>
              <a:t>offer data management services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likely to accept complete datasets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excellent visibility within domain</a:t>
            </a:r>
            <a:endParaRPr>
              <a:latin typeface="Open Sans"/>
              <a:ea typeface="Open Sans"/>
              <a:cs typeface="Open Sans"/>
              <a:sym typeface="Open Sans"/>
            </a:endParaRPr>
          </a:p>
          <a:p>
            <a:pPr marL="0" lvl="0" indent="0" algn="l" rtl="0">
              <a:spcBef>
                <a:spcPts val="1200"/>
              </a:spcBef>
              <a:spcAft>
                <a:spcPts val="0"/>
              </a:spcAft>
              <a:buNone/>
            </a:pPr>
            <a:r>
              <a:rPr lang="en">
                <a:latin typeface="Open Sans"/>
                <a:ea typeface="Open Sans"/>
                <a:cs typeface="Open Sans"/>
                <a:sym typeface="Open Sans"/>
              </a:rPr>
              <a:t>CONS:</a:t>
            </a:r>
            <a:endParaRPr>
              <a:latin typeface="Open Sans"/>
              <a:ea typeface="Open Sans"/>
              <a:cs typeface="Open Sans"/>
              <a:sym typeface="Open Sans"/>
            </a:endParaRPr>
          </a:p>
          <a:p>
            <a:pPr marL="457200" lvl="0" indent="-317500" algn="l" rtl="0">
              <a:spcBef>
                <a:spcPts val="1200"/>
              </a:spcBef>
              <a:spcAft>
                <a:spcPts val="0"/>
              </a:spcAft>
              <a:buSzPts val="1400"/>
              <a:buFont typeface="Open Sans"/>
              <a:buChar char="-"/>
            </a:pPr>
            <a:r>
              <a:rPr lang="en">
                <a:latin typeface="Open Sans"/>
                <a:ea typeface="Open Sans"/>
                <a:cs typeface="Open Sans"/>
                <a:sym typeface="Open Sans"/>
              </a:rPr>
              <a:t>may include costs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require high standards in (meta)data quality</a:t>
            </a:r>
            <a:endParaRPr>
              <a:latin typeface="Open Sans"/>
              <a:ea typeface="Open Sans"/>
              <a:cs typeface="Open Sans"/>
              <a:sym typeface="Open Sans"/>
            </a:endParaRPr>
          </a:p>
          <a:p>
            <a:pPr marL="0" lvl="0" indent="0" algn="l" rtl="0">
              <a:spcBef>
                <a:spcPts val="1200"/>
              </a:spcBef>
              <a:spcAft>
                <a:spcPts val="1200"/>
              </a:spcAft>
              <a:buNone/>
            </a:pPr>
            <a:endParaRPr>
              <a:latin typeface="Open Sans"/>
              <a:ea typeface="Open Sans"/>
              <a:cs typeface="Open Sans"/>
              <a:sym typeface="Open Sans"/>
            </a:endParaRPr>
          </a:p>
        </p:txBody>
      </p:sp>
      <p:pic>
        <p:nvPicPr>
          <p:cNvPr id="238" name="Google Shape;238;p38"/>
          <p:cNvPicPr preferRelativeResize="0"/>
          <p:nvPr/>
        </p:nvPicPr>
        <p:blipFill>
          <a:blip r:embed="rId3">
            <a:alphaModFix/>
          </a:blip>
          <a:stretch>
            <a:fillRect/>
          </a:stretch>
        </p:blipFill>
        <p:spPr>
          <a:xfrm>
            <a:off x="4311600" y="1227900"/>
            <a:ext cx="4527600" cy="32655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Disciplinary repository</a:t>
            </a:r>
            <a:endParaRPr>
              <a:solidFill>
                <a:schemeClr val="accent5">
                  <a:lumMod val="75000"/>
                </a:schemeClr>
              </a:solidFill>
            </a:endParaRPr>
          </a:p>
        </p:txBody>
      </p:sp>
      <p:sp>
        <p:nvSpPr>
          <p:cNvPr id="244" name="Google Shape;244;p3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Open Sans"/>
                <a:ea typeface="Open Sans"/>
                <a:cs typeface="Open Sans"/>
                <a:sym typeface="Open Sans"/>
              </a:rPr>
              <a:t>PROS:</a:t>
            </a:r>
            <a:endParaRPr>
              <a:latin typeface="Open Sans"/>
              <a:ea typeface="Open Sans"/>
              <a:cs typeface="Open Sans"/>
              <a:sym typeface="Open Sans"/>
            </a:endParaRPr>
          </a:p>
          <a:p>
            <a:pPr marL="457200" lvl="0" indent="-317500" algn="l" rtl="0">
              <a:spcBef>
                <a:spcPts val="1200"/>
              </a:spcBef>
              <a:spcAft>
                <a:spcPts val="0"/>
              </a:spcAft>
              <a:buSzPts val="1400"/>
              <a:buFont typeface="Open Sans"/>
              <a:buChar char="-"/>
            </a:pPr>
            <a:r>
              <a:rPr lang="en">
                <a:latin typeface="Open Sans"/>
                <a:ea typeface="Open Sans"/>
                <a:cs typeface="Open Sans"/>
                <a:sym typeface="Open Sans"/>
              </a:rPr>
              <a:t>offer data management services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likely to accept complete datasets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excellent visibility within domain</a:t>
            </a:r>
            <a:endParaRPr>
              <a:latin typeface="Open Sans"/>
              <a:ea typeface="Open Sans"/>
              <a:cs typeface="Open Sans"/>
              <a:sym typeface="Open Sans"/>
            </a:endParaRPr>
          </a:p>
          <a:p>
            <a:pPr marL="0" lvl="0" indent="0" algn="l" rtl="0">
              <a:spcBef>
                <a:spcPts val="1200"/>
              </a:spcBef>
              <a:spcAft>
                <a:spcPts val="0"/>
              </a:spcAft>
              <a:buNone/>
            </a:pPr>
            <a:r>
              <a:rPr lang="en">
                <a:latin typeface="Open Sans"/>
                <a:ea typeface="Open Sans"/>
                <a:cs typeface="Open Sans"/>
                <a:sym typeface="Open Sans"/>
              </a:rPr>
              <a:t>CONS:</a:t>
            </a:r>
            <a:endParaRPr>
              <a:latin typeface="Open Sans"/>
              <a:ea typeface="Open Sans"/>
              <a:cs typeface="Open Sans"/>
              <a:sym typeface="Open Sans"/>
            </a:endParaRPr>
          </a:p>
          <a:p>
            <a:pPr marL="457200" lvl="0" indent="-317500" algn="l" rtl="0">
              <a:spcBef>
                <a:spcPts val="1200"/>
              </a:spcBef>
              <a:spcAft>
                <a:spcPts val="0"/>
              </a:spcAft>
              <a:buSzPts val="1400"/>
              <a:buFont typeface="Open Sans"/>
              <a:buChar char="-"/>
            </a:pPr>
            <a:r>
              <a:rPr lang="en">
                <a:latin typeface="Open Sans"/>
                <a:ea typeface="Open Sans"/>
                <a:cs typeface="Open Sans"/>
                <a:sym typeface="Open Sans"/>
              </a:rPr>
              <a:t>may include costs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require high standards in (meta)data quality</a:t>
            </a:r>
            <a:endParaRPr>
              <a:latin typeface="Open Sans"/>
              <a:ea typeface="Open Sans"/>
              <a:cs typeface="Open Sans"/>
              <a:sym typeface="Open Sans"/>
            </a:endParaRPr>
          </a:p>
          <a:p>
            <a:pPr marL="0" lvl="0" indent="0" algn="l" rtl="0">
              <a:spcBef>
                <a:spcPts val="1200"/>
              </a:spcBef>
              <a:spcAft>
                <a:spcPts val="1200"/>
              </a:spcAft>
              <a:buNone/>
            </a:pPr>
            <a:endParaRPr>
              <a:latin typeface="Open Sans"/>
              <a:ea typeface="Open Sans"/>
              <a:cs typeface="Open Sans"/>
              <a:sym typeface="Open Sans"/>
            </a:endParaRPr>
          </a:p>
        </p:txBody>
      </p:sp>
      <p:pic>
        <p:nvPicPr>
          <p:cNvPr id="245" name="Google Shape;245;p39"/>
          <p:cNvPicPr preferRelativeResize="0"/>
          <p:nvPr/>
        </p:nvPicPr>
        <p:blipFill rotWithShape="1">
          <a:blip r:embed="rId3">
            <a:alphaModFix/>
          </a:blip>
          <a:srcRect r="4707" b="2969"/>
          <a:stretch/>
        </p:blipFill>
        <p:spPr>
          <a:xfrm>
            <a:off x="4933250" y="1017725"/>
            <a:ext cx="3899050" cy="3743250"/>
          </a:xfrm>
          <a:prstGeom prst="rect">
            <a:avLst/>
          </a:prstGeom>
          <a:noFill/>
          <a:ln>
            <a:noFill/>
          </a:ln>
        </p:spPr>
      </p:pic>
      <p:sp>
        <p:nvSpPr>
          <p:cNvPr id="246" name="Google Shape;246;p39"/>
          <p:cNvSpPr txBox="1"/>
          <p:nvPr/>
        </p:nvSpPr>
        <p:spPr>
          <a:xfrm>
            <a:off x="2842100" y="4145375"/>
            <a:ext cx="2467800" cy="615600"/>
          </a:xfrm>
          <a:prstGeom prst="rect">
            <a:avLst/>
          </a:prstGeom>
          <a:solidFill>
            <a:srgbClr val="FFD96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34F5C"/>
                </a:solidFill>
                <a:latin typeface="Open Sans"/>
                <a:ea typeface="Open Sans"/>
                <a:cs typeface="Open Sans"/>
                <a:sym typeface="Open Sans"/>
              </a:rPr>
              <a:t>Point to the </a:t>
            </a:r>
            <a:endParaRPr>
              <a:solidFill>
                <a:srgbClr val="134F5C"/>
              </a:solidFill>
              <a:latin typeface="Open Sans"/>
              <a:ea typeface="Open Sans"/>
              <a:cs typeface="Open Sans"/>
              <a:sym typeface="Open Sans"/>
            </a:endParaRPr>
          </a:p>
          <a:p>
            <a:pPr marL="0" lvl="0" indent="0" algn="ctr" rtl="0">
              <a:spcBef>
                <a:spcPts val="0"/>
              </a:spcBef>
              <a:spcAft>
                <a:spcPts val="0"/>
              </a:spcAft>
              <a:buNone/>
            </a:pPr>
            <a:r>
              <a:rPr lang="en">
                <a:solidFill>
                  <a:srgbClr val="134F5C"/>
                </a:solidFill>
                <a:latin typeface="Open Sans"/>
                <a:ea typeface="Open Sans"/>
                <a:cs typeface="Open Sans"/>
                <a:sym typeface="Open Sans"/>
              </a:rPr>
              <a:t>community services</a:t>
            </a:r>
            <a:endParaRPr>
              <a:solidFill>
                <a:srgbClr val="134F5C"/>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accent5">
                    <a:lumMod val="75000"/>
                  </a:schemeClr>
                </a:solidFill>
              </a:rPr>
              <a:t>Summary</a:t>
            </a:r>
            <a:endParaRPr>
              <a:solidFill>
                <a:schemeClr val="accent5">
                  <a:lumMod val="75000"/>
                </a:schemeClr>
              </a:solidFill>
            </a:endParaRPr>
          </a:p>
        </p:txBody>
      </p:sp>
      <p:sp>
        <p:nvSpPr>
          <p:cNvPr id="252" name="Google Shape;252;p40"/>
          <p:cNvSpPr/>
          <p:nvPr/>
        </p:nvSpPr>
        <p:spPr>
          <a:xfrm>
            <a:off x="3872088" y="1320800"/>
            <a:ext cx="3002700" cy="3002700"/>
          </a:xfrm>
          <a:prstGeom prst="ellipse">
            <a:avLst/>
          </a:prstGeom>
          <a:solidFill>
            <a:srgbClr val="F7FFB3"/>
          </a:solidFill>
          <a:ln w="25400" cap="flat" cmpd="sng">
            <a:solidFill>
              <a:srgbClr val="0071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3" name="Google Shape;253;p40"/>
          <p:cNvSpPr/>
          <p:nvPr/>
        </p:nvSpPr>
        <p:spPr>
          <a:xfrm>
            <a:off x="4718755" y="2571750"/>
            <a:ext cx="1693200" cy="1693200"/>
          </a:xfrm>
          <a:prstGeom prst="ellipse">
            <a:avLst/>
          </a:prstGeom>
          <a:solidFill>
            <a:srgbClr val="00717D"/>
          </a:solidFill>
          <a:ln w="25400" cap="flat" cmpd="sng">
            <a:solidFill>
              <a:srgbClr val="0071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4" name="Google Shape;254;p40"/>
          <p:cNvSpPr/>
          <p:nvPr/>
        </p:nvSpPr>
        <p:spPr>
          <a:xfrm>
            <a:off x="3318933" y="3104445"/>
            <a:ext cx="1862700" cy="1330500"/>
          </a:xfrm>
          <a:prstGeom prst="ellipse">
            <a:avLst/>
          </a:prstGeom>
          <a:solidFill>
            <a:srgbClr val="EF8600">
              <a:alpha val="65880"/>
            </a:srgbClr>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5" name="Google Shape;255;p40"/>
          <p:cNvSpPr/>
          <p:nvPr/>
        </p:nvSpPr>
        <p:spPr>
          <a:xfrm>
            <a:off x="1298222" y="1017725"/>
            <a:ext cx="6276600" cy="3960600"/>
          </a:xfrm>
          <a:prstGeom prst="ellipse">
            <a:avLst/>
          </a:prstGeom>
          <a:no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40"/>
          <p:cNvSpPr txBox="1"/>
          <p:nvPr/>
        </p:nvSpPr>
        <p:spPr>
          <a:xfrm>
            <a:off x="4617154" y="1550420"/>
            <a:ext cx="15126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4B53"/>
                </a:solidFill>
                <a:latin typeface="Arial"/>
                <a:ea typeface="Arial"/>
                <a:cs typeface="Arial"/>
                <a:sym typeface="Arial"/>
              </a:rPr>
              <a:t>Managed data (RDM)</a:t>
            </a:r>
            <a:endParaRPr/>
          </a:p>
        </p:txBody>
      </p:sp>
      <p:sp>
        <p:nvSpPr>
          <p:cNvPr id="257" name="Google Shape;257;p40"/>
          <p:cNvSpPr txBox="1"/>
          <p:nvPr/>
        </p:nvSpPr>
        <p:spPr>
          <a:xfrm>
            <a:off x="5080003" y="2739815"/>
            <a:ext cx="948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600" b="0" i="0" u="none" strike="noStrike" cap="none">
                <a:solidFill>
                  <a:schemeClr val="lt1"/>
                </a:solidFill>
                <a:latin typeface="Arial"/>
                <a:ea typeface="Arial"/>
                <a:cs typeface="Arial"/>
                <a:sym typeface="Arial"/>
              </a:rPr>
              <a:t>FAIR data</a:t>
            </a:r>
            <a:endParaRPr/>
          </a:p>
        </p:txBody>
      </p:sp>
      <p:sp>
        <p:nvSpPr>
          <p:cNvPr id="258" name="Google Shape;258;p40"/>
          <p:cNvSpPr txBox="1"/>
          <p:nvPr/>
        </p:nvSpPr>
        <p:spPr>
          <a:xfrm>
            <a:off x="3668892" y="3393195"/>
            <a:ext cx="9483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000" b="1" i="0" u="none" strike="noStrike" cap="none">
                <a:solidFill>
                  <a:srgbClr val="004B53"/>
                </a:solidFill>
                <a:latin typeface="Arial"/>
                <a:ea typeface="Arial"/>
                <a:cs typeface="Arial"/>
                <a:sym typeface="Arial"/>
              </a:rPr>
              <a:t>Open data</a:t>
            </a:r>
            <a:endParaRPr/>
          </a:p>
        </p:txBody>
      </p:sp>
      <p:sp>
        <p:nvSpPr>
          <p:cNvPr id="259" name="Google Shape;259;p40"/>
          <p:cNvSpPr txBox="1"/>
          <p:nvPr/>
        </p:nvSpPr>
        <p:spPr>
          <a:xfrm>
            <a:off x="1930400" y="2073640"/>
            <a:ext cx="1004712"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the wild</a:t>
            </a:r>
            <a:endParaRPr/>
          </a:p>
        </p:txBody>
      </p:sp>
      <p:sp>
        <p:nvSpPr>
          <p:cNvPr id="260" name="Google Shape;260;p40"/>
          <p:cNvSpPr txBox="1"/>
          <p:nvPr/>
        </p:nvSpPr>
        <p:spPr>
          <a:xfrm>
            <a:off x="6412089" y="4516765"/>
            <a:ext cx="2534100" cy="461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Open Sans"/>
                <a:ea typeface="Open Sans"/>
                <a:cs typeface="Open Sans"/>
                <a:sym typeface="Open Sans"/>
              </a:rPr>
              <a:t>Jones, S. Open, FAIR data and RDM. 2018. </a:t>
            </a:r>
            <a:r>
              <a:rPr lang="en" sz="600" b="0" i="0" u="sng" strike="noStrike" cap="none">
                <a:solidFill>
                  <a:schemeClr val="hlink"/>
                </a:solidFill>
                <a:latin typeface="Open Sans"/>
                <a:ea typeface="Open Sans"/>
                <a:cs typeface="Open Sans"/>
                <a:sym typeface="Open Sans"/>
                <a:hlinkClick r:id="rId3"/>
              </a:rPr>
              <a:t>https://www.slideshare.net/sjDCC/open-fair-data-and-rdm</a:t>
            </a:r>
            <a:r>
              <a:rPr lang="en" sz="600" b="0" i="0" u="none" strike="noStrike" cap="none">
                <a:solidFill>
                  <a:schemeClr val="dk1"/>
                </a:solidFill>
                <a:latin typeface="Open Sans"/>
                <a:ea typeface="Open Sans"/>
                <a:cs typeface="Open Sans"/>
                <a:sym typeface="Open Sans"/>
              </a:rPr>
              <a:t>. </a:t>
            </a:r>
            <a:endParaRPr sz="600" b="0" i="0" u="none" strike="noStrike" cap="none">
              <a:solidFill>
                <a:schemeClr val="dk1"/>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Open Sans"/>
                <a:ea typeface="Open Sans"/>
                <a:cs typeface="Open Sans"/>
                <a:sym typeface="Open Sans"/>
              </a:rPr>
              <a:t>Available under </a:t>
            </a:r>
            <a:r>
              <a:rPr lang="en" sz="600" b="0" i="0" u="sng" strike="noStrike" cap="none">
                <a:solidFill>
                  <a:schemeClr val="hlink"/>
                </a:solidFill>
                <a:latin typeface="Open Sans"/>
                <a:ea typeface="Open Sans"/>
                <a:cs typeface="Open Sans"/>
                <a:sym typeface="Open Sans"/>
                <a:hlinkClick r:id="rId4"/>
              </a:rPr>
              <a:t>Creative Commons Attribution</a:t>
            </a:r>
            <a:r>
              <a:rPr lang="en" sz="600" b="0" i="0" u="none" strike="noStrike" cap="none">
                <a:solidFill>
                  <a:schemeClr val="dk1"/>
                </a:solidFill>
                <a:latin typeface="Open Sans"/>
                <a:ea typeface="Open Sans"/>
                <a:cs typeface="Open Sans"/>
                <a:sym typeface="Open Sans"/>
              </a:rPr>
              <a:t> License.</a:t>
            </a:r>
            <a:endParaRPr sz="600" b="0" i="0" u="none" strike="noStrike" cap="none">
              <a:solidFill>
                <a:srgbClr val="000000"/>
              </a:solidFill>
              <a:latin typeface="Open Sans"/>
              <a:ea typeface="Open Sans"/>
              <a:cs typeface="Open Sans"/>
              <a:sym typeface="Open Sans"/>
            </a:endParaRPr>
          </a:p>
        </p:txBody>
      </p:sp>
      <p:sp>
        <p:nvSpPr>
          <p:cNvPr id="2" name="Flowchart: Punched Tape 1">
            <a:extLst>
              <a:ext uri="{FF2B5EF4-FFF2-40B4-BE49-F238E27FC236}">
                <a16:creationId xmlns:a16="http://schemas.microsoft.com/office/drawing/2014/main" id="{2DA1478D-2891-826A-EF9C-623F98ECF030}"/>
              </a:ext>
            </a:extLst>
          </p:cNvPr>
          <p:cNvSpPr/>
          <p:nvPr/>
        </p:nvSpPr>
        <p:spPr>
          <a:xfrm rot="16200000">
            <a:off x="3224473" y="1617589"/>
            <a:ext cx="1194100" cy="835378"/>
          </a:xfrm>
          <a:prstGeom prst="flowChartPunchedTape">
            <a:avLst/>
          </a:prstGeom>
          <a:solidFill>
            <a:schemeClr val="accent6">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59;p40">
            <a:extLst>
              <a:ext uri="{FF2B5EF4-FFF2-40B4-BE49-F238E27FC236}">
                <a16:creationId xmlns:a16="http://schemas.microsoft.com/office/drawing/2014/main" id="{D428CAAD-2623-F57D-D4A4-B004B2FDB0A6}"/>
              </a:ext>
            </a:extLst>
          </p:cNvPr>
          <p:cNvSpPr txBox="1"/>
          <p:nvPr/>
        </p:nvSpPr>
        <p:spPr>
          <a:xfrm>
            <a:off x="3494144" y="1643275"/>
            <a:ext cx="1004712"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DMP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Training concept</a:t>
            </a:r>
            <a:endParaRPr>
              <a:solidFill>
                <a:schemeClr val="accent5">
                  <a:lumMod val="75000"/>
                </a:schemeClr>
              </a:solidFill>
            </a:endParaRPr>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285750" indent="-285750">
              <a:lnSpc>
                <a:spcPct val="150000"/>
              </a:lnSpc>
            </a:pPr>
            <a:r>
              <a:rPr lang="en" sz="1600">
                <a:latin typeface="Open Sans"/>
                <a:ea typeface="Open Sans"/>
                <a:cs typeface="Open Sans"/>
                <a:sym typeface="Open Sans"/>
              </a:rPr>
              <a:t>Get to know concepts of RDM, FAIR, DMP first - you can leave Sharing and publishing at the end;</a:t>
            </a:r>
            <a:endParaRPr sz="1600">
              <a:latin typeface="Open Sans"/>
              <a:ea typeface="Open Sans"/>
              <a:cs typeface="Open Sans"/>
              <a:sym typeface="Open Sans"/>
            </a:endParaRPr>
          </a:p>
          <a:p>
            <a:pPr marL="285750" indent="-285750">
              <a:lnSpc>
                <a:spcPct val="150000"/>
              </a:lnSpc>
              <a:spcBef>
                <a:spcPts val="1200"/>
              </a:spcBef>
            </a:pPr>
            <a:r>
              <a:rPr lang="en" sz="1600">
                <a:latin typeface="Open Sans"/>
                <a:ea typeface="Open Sans"/>
                <a:cs typeface="Open Sans"/>
                <a:sym typeface="Open Sans"/>
              </a:rPr>
              <a:t>You train RDM in Open Science setting - </a:t>
            </a:r>
            <a:r>
              <a:rPr lang="en-US" sz="1600">
                <a:latin typeface="Open Sans"/>
                <a:ea typeface="Open Sans"/>
                <a:cs typeface="Open Sans"/>
                <a:sym typeface="Open Sans"/>
              </a:rPr>
              <a:t>when designing the trainings, emphasize the </a:t>
            </a:r>
            <a:r>
              <a:rPr lang="en-US" sz="1600" u="sng">
                <a:latin typeface="Open Sans"/>
                <a:ea typeface="Open Sans"/>
                <a:cs typeface="Open Sans"/>
                <a:sym typeface="Open Sans"/>
              </a:rPr>
              <a:t>focus on sharing</a:t>
            </a:r>
            <a:r>
              <a:rPr lang="en-US" sz="1600">
                <a:latin typeface="Open Sans"/>
                <a:ea typeface="Open Sans"/>
                <a:cs typeface="Open Sans"/>
                <a:sym typeface="Open Sans"/>
              </a:rPr>
              <a:t>;</a:t>
            </a:r>
            <a:endParaRPr sz="1600">
              <a:latin typeface="Open Sans"/>
              <a:ea typeface="Open Sans"/>
              <a:cs typeface="Open Sans"/>
              <a:sym typeface="Open Sans"/>
            </a:endParaRPr>
          </a:p>
          <a:p>
            <a:pPr marL="285750" indent="-285750">
              <a:lnSpc>
                <a:spcPct val="150000"/>
              </a:lnSpc>
              <a:spcBef>
                <a:spcPts val="1200"/>
              </a:spcBef>
            </a:pPr>
            <a:r>
              <a:rPr lang="en" sz="1600">
                <a:latin typeface="Open Sans"/>
                <a:ea typeface="Open Sans"/>
                <a:cs typeface="Open Sans"/>
                <a:sym typeface="Open Sans"/>
              </a:rPr>
              <a:t>Be clear with Open Data - what can and cannot be open;</a:t>
            </a:r>
            <a:endParaRPr sz="1600">
              <a:latin typeface="Open Sans"/>
              <a:ea typeface="Open Sans"/>
              <a:cs typeface="Open Sans"/>
              <a:sym typeface="Open Sans"/>
            </a:endParaRPr>
          </a:p>
          <a:p>
            <a:pPr marL="285750" indent="-285750">
              <a:lnSpc>
                <a:spcPct val="150000"/>
              </a:lnSpc>
              <a:spcBef>
                <a:spcPts val="1200"/>
              </a:spcBef>
              <a:spcAft>
                <a:spcPts val="1200"/>
              </a:spcAft>
            </a:pPr>
            <a:r>
              <a:rPr lang="en" sz="1600">
                <a:latin typeface="Open Sans"/>
                <a:ea typeface="Open Sans"/>
                <a:cs typeface="Open Sans"/>
                <a:sym typeface="Open Sans"/>
              </a:rPr>
              <a:t>Identify the venues to publish and deposit research data.</a:t>
            </a:r>
            <a:endParaRPr sz="1600">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accent5">
                    <a:lumMod val="75000"/>
                  </a:schemeClr>
                </a:solidFill>
              </a:rPr>
              <a:t>Questions?</a:t>
            </a:r>
            <a:endParaRPr>
              <a:solidFill>
                <a:schemeClr val="accent5">
                  <a:lumMod val="75000"/>
                </a:schemeClr>
              </a:solidFill>
            </a:endParaRPr>
          </a:p>
        </p:txBody>
      </p:sp>
      <p:sp>
        <p:nvSpPr>
          <p:cNvPr id="266" name="Google Shape;266;p41"/>
          <p:cNvSpPr txBox="1">
            <a:spLocks noGrp="1"/>
          </p:cNvSpPr>
          <p:nvPr>
            <p:ph type="body" idx="1"/>
          </p:nvPr>
        </p:nvSpPr>
        <p:spPr>
          <a:xfrm>
            <a:off x="311150" y="1152525"/>
            <a:ext cx="85218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a:p>
          <a:p>
            <a:pPr marL="0" lvl="0" indent="0" algn="l" rtl="0">
              <a:lnSpc>
                <a:spcPct val="115000"/>
              </a:lnSpc>
              <a:spcBef>
                <a:spcPts val="1200"/>
              </a:spcBef>
              <a:spcAft>
                <a:spcPts val="0"/>
              </a:spcAft>
              <a:buSzPts val="1800"/>
              <a:buNone/>
            </a:pPr>
            <a:r>
              <a:rPr lang="en"/>
              <a:t>Obrad Vučkovac</a:t>
            </a:r>
            <a:endParaRPr/>
          </a:p>
          <a:p>
            <a:pPr marL="0" lvl="0" indent="0" algn="l" rtl="0">
              <a:lnSpc>
                <a:spcPct val="100000"/>
              </a:lnSpc>
              <a:spcBef>
                <a:spcPts val="1200"/>
              </a:spcBef>
              <a:spcAft>
                <a:spcPts val="0"/>
              </a:spcAft>
              <a:buSzPts val="1800"/>
              <a:buNone/>
            </a:pPr>
            <a:r>
              <a:rPr lang="en" sz="1400"/>
              <a:t>University of Belgrade</a:t>
            </a:r>
            <a:endParaRPr/>
          </a:p>
          <a:p>
            <a:pPr marL="0" lvl="0" indent="0" algn="l" rtl="0">
              <a:lnSpc>
                <a:spcPct val="100000"/>
              </a:lnSpc>
              <a:spcBef>
                <a:spcPts val="1200"/>
              </a:spcBef>
              <a:spcAft>
                <a:spcPts val="0"/>
              </a:spcAft>
              <a:buSzPts val="1800"/>
              <a:buNone/>
            </a:pPr>
            <a:r>
              <a:rPr lang="en" sz="1400"/>
              <a:t>Vinča Institute of Nuclear Sciences - Library</a:t>
            </a:r>
            <a:endParaRPr sz="1400"/>
          </a:p>
          <a:p>
            <a:pPr marL="0" lvl="0" indent="0" algn="l" rtl="0">
              <a:lnSpc>
                <a:spcPct val="100000"/>
              </a:lnSpc>
              <a:spcBef>
                <a:spcPts val="1200"/>
              </a:spcBef>
              <a:spcAft>
                <a:spcPts val="1200"/>
              </a:spcAft>
              <a:buSzPts val="1800"/>
              <a:buNone/>
            </a:pPr>
            <a:r>
              <a:rPr lang="en" sz="1400"/>
              <a:t>ORCID: </a:t>
            </a:r>
            <a:r>
              <a:rPr lang="en" sz="1400" u="sng">
                <a:solidFill>
                  <a:schemeClr val="hlink"/>
                </a:solidFill>
                <a:hlinkClick r:id="rId3"/>
              </a:rPr>
              <a:t>0000-0001-5616-2680</a:t>
            </a:r>
            <a:endParaRPr sz="1400"/>
          </a:p>
        </p:txBody>
      </p:sp>
      <p:pic>
        <p:nvPicPr>
          <p:cNvPr id="267" name="Google Shape;267;p41">
            <a:hlinkClick r:id="rId4"/>
          </p:cNvPr>
          <p:cNvPicPr preferRelativeResize="0"/>
          <p:nvPr/>
        </p:nvPicPr>
        <p:blipFill rotWithShape="1">
          <a:blip r:embed="rId5">
            <a:alphaModFix/>
          </a:blip>
          <a:srcRect/>
          <a:stretch/>
        </p:blipFill>
        <p:spPr>
          <a:xfrm>
            <a:off x="391083" y="4449202"/>
            <a:ext cx="679434" cy="239346"/>
          </a:xfrm>
          <a:prstGeom prst="rect">
            <a:avLst/>
          </a:prstGeom>
          <a:noFill/>
          <a:ln>
            <a:noFill/>
          </a:ln>
        </p:spPr>
      </p:pic>
      <p:sp>
        <p:nvSpPr>
          <p:cNvPr id="268" name="Google Shape;268;p41"/>
          <p:cNvSpPr txBox="1"/>
          <p:nvPr/>
        </p:nvSpPr>
        <p:spPr>
          <a:xfrm>
            <a:off x="1354667" y="4353431"/>
            <a:ext cx="6908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900" b="0" i="0" u="none" strike="noStrike" cap="none">
                <a:solidFill>
                  <a:srgbClr val="000000"/>
                </a:solidFill>
                <a:latin typeface="Open Sans"/>
                <a:ea typeface="Open Sans"/>
                <a:cs typeface="Open Sans"/>
                <a:sym typeface="Open Sans"/>
              </a:rPr>
              <a:t>Except as otherwise noted, this presentation is licensed under the Creative Commons Attribution 4.0 International Licence.  </a:t>
            </a:r>
            <a:endParaRPr/>
          </a:p>
          <a:p>
            <a:pPr marL="0" marR="0" lvl="0" indent="0" algn="l" rtl="0">
              <a:lnSpc>
                <a:spcPct val="100000"/>
              </a:lnSpc>
              <a:spcBef>
                <a:spcPts val="0"/>
              </a:spcBef>
              <a:spcAft>
                <a:spcPts val="0"/>
              </a:spcAft>
              <a:buNone/>
            </a:pPr>
            <a:r>
              <a:rPr lang="en" sz="900" b="0" i="0" u="none" strike="noStrike" cap="none">
                <a:solidFill>
                  <a:srgbClr val="000000"/>
                </a:solidFill>
                <a:latin typeface="Open Sans"/>
                <a:ea typeface="Open Sans"/>
                <a:cs typeface="Open Sans"/>
                <a:sym typeface="Open Sans"/>
              </a:rPr>
              <a:t>To view a copy of this licence, visit </a:t>
            </a:r>
            <a:r>
              <a:rPr lang="en" sz="900" b="0" i="0" u="sng" strike="noStrike" cap="none">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http://creativecommons.org/licenses/by/4.0/</a:t>
            </a:r>
            <a:r>
              <a:rPr lang="en" sz="900" b="0" i="0" u="none" strike="noStrike" cap="none">
                <a:solidFill>
                  <a:srgbClr val="000000"/>
                </a:solidFill>
                <a:latin typeface="Open Sans"/>
                <a:ea typeface="Open Sans"/>
                <a:cs typeface="Open Sans"/>
                <a:sym typeface="Open Sans"/>
              </a:rPr>
              <a:t>.</a:t>
            </a:r>
            <a:endParaRPr/>
          </a:p>
        </p:txBody>
      </p:sp>
      <p:pic>
        <p:nvPicPr>
          <p:cNvPr id="269" name="Google Shape;269;p41" descr="D:\BIBLIOTEKA\razno\Za_sajt_Biblioteke\Vinca_Joomla!\Vinca_Logo.png"/>
          <p:cNvPicPr preferRelativeResize="0"/>
          <p:nvPr/>
        </p:nvPicPr>
        <p:blipFill rotWithShape="1">
          <a:blip r:embed="rId7">
            <a:alphaModFix/>
          </a:blip>
          <a:srcRect/>
          <a:stretch/>
        </p:blipFill>
        <p:spPr>
          <a:xfrm>
            <a:off x="8059148" y="310275"/>
            <a:ext cx="773152" cy="6185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Data with more prominent role</a:t>
            </a:r>
            <a:endParaRPr>
              <a:solidFill>
                <a:schemeClr val="accent5">
                  <a:lumMod val="75000"/>
                </a:schemeClr>
              </a:solidFill>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a:latin typeface="Open Sans"/>
                <a:ea typeface="Open Sans"/>
                <a:cs typeface="Open Sans"/>
                <a:sym typeface="Open Sans"/>
              </a:rPr>
              <a:t>Simplify this complex topic by concentrating on these four points that researchers need to adhere:</a:t>
            </a:r>
            <a:endParaRPr>
              <a:latin typeface="Open Sans"/>
              <a:ea typeface="Open Sans"/>
              <a:cs typeface="Open Sans"/>
              <a:sym typeface="Open Sans"/>
            </a:endParaRPr>
          </a:p>
          <a:p>
            <a:pPr marL="457200" lvl="0" indent="-342900" algn="l" rtl="0">
              <a:lnSpc>
                <a:spcPct val="150000"/>
              </a:lnSpc>
              <a:spcBef>
                <a:spcPts val="1200"/>
              </a:spcBef>
              <a:spcAft>
                <a:spcPts val="0"/>
              </a:spcAft>
              <a:buSzPts val="1800"/>
              <a:buChar char="●"/>
            </a:pPr>
            <a:r>
              <a:rPr lang="en">
                <a:latin typeface="Open Sans"/>
                <a:ea typeface="Open Sans"/>
                <a:cs typeface="Open Sans"/>
                <a:sym typeface="Open Sans"/>
              </a:rPr>
              <a:t>ensure good data management practices (</a:t>
            </a:r>
            <a:r>
              <a:rPr lang="en" b="1">
                <a:latin typeface="Open Sans"/>
                <a:ea typeface="Open Sans"/>
                <a:cs typeface="Open Sans"/>
                <a:sym typeface="Open Sans"/>
              </a:rPr>
              <a:t>documentation</a:t>
            </a:r>
            <a:r>
              <a:rPr lang="en">
                <a:latin typeface="Open Sans"/>
                <a:ea typeface="Open Sans"/>
                <a:cs typeface="Open Sans"/>
                <a:sym typeface="Open Sans"/>
              </a:rPr>
              <a:t> and </a:t>
            </a:r>
            <a:r>
              <a:rPr lang="en" b="1">
                <a:latin typeface="Open Sans"/>
                <a:ea typeface="Open Sans"/>
                <a:cs typeface="Open Sans"/>
                <a:sym typeface="Open Sans"/>
              </a:rPr>
              <a:t>storage</a:t>
            </a:r>
            <a:r>
              <a:rPr lang="en">
                <a:latin typeface="Open Sans"/>
                <a:ea typeface="Open Sans"/>
                <a:cs typeface="Open Sans"/>
                <a:sym typeface="Open Sans"/>
              </a:rPr>
              <a:t>);</a:t>
            </a:r>
            <a:endParaRPr>
              <a:latin typeface="Open Sans"/>
              <a:ea typeface="Open Sans"/>
              <a:cs typeface="Open Sans"/>
              <a:sym typeface="Open Sans"/>
            </a:endParaRPr>
          </a:p>
          <a:p>
            <a:pPr marL="457200" lvl="0" indent="-342900" algn="l" rtl="0">
              <a:lnSpc>
                <a:spcPct val="150000"/>
              </a:lnSpc>
              <a:spcBef>
                <a:spcPts val="0"/>
              </a:spcBef>
              <a:spcAft>
                <a:spcPts val="0"/>
              </a:spcAft>
              <a:buSzPts val="1800"/>
              <a:buChar char="●"/>
            </a:pPr>
            <a:r>
              <a:rPr lang="en">
                <a:latin typeface="Open Sans"/>
                <a:ea typeface="Open Sans"/>
                <a:cs typeface="Open Sans"/>
                <a:sym typeface="Open Sans"/>
              </a:rPr>
              <a:t>deposit data in </a:t>
            </a:r>
            <a:r>
              <a:rPr lang="en" b="1">
                <a:latin typeface="Open Sans"/>
                <a:ea typeface="Open Sans"/>
                <a:cs typeface="Open Sans"/>
                <a:sym typeface="Open Sans"/>
              </a:rPr>
              <a:t>trusted repositories</a:t>
            </a:r>
            <a:r>
              <a:rPr lang="en">
                <a:latin typeface="Open Sans"/>
                <a:ea typeface="Open Sans"/>
                <a:cs typeface="Open Sans"/>
                <a:sym typeface="Open Sans"/>
              </a:rPr>
              <a:t> with </a:t>
            </a:r>
            <a:r>
              <a:rPr lang="en" b="1">
                <a:latin typeface="Open Sans"/>
                <a:ea typeface="Open Sans"/>
                <a:cs typeface="Open Sans"/>
                <a:sym typeface="Open Sans"/>
              </a:rPr>
              <a:t>persistent identifiers</a:t>
            </a:r>
            <a:r>
              <a:rPr lang="en">
                <a:latin typeface="Open Sans"/>
                <a:ea typeface="Open Sans"/>
                <a:cs typeface="Open Sans"/>
                <a:sym typeface="Open Sans"/>
              </a:rPr>
              <a:t>;</a:t>
            </a:r>
            <a:endParaRPr>
              <a:latin typeface="Open Sans"/>
              <a:ea typeface="Open Sans"/>
              <a:cs typeface="Open Sans"/>
              <a:sym typeface="Open Sans"/>
            </a:endParaRPr>
          </a:p>
          <a:p>
            <a:pPr marL="457200" lvl="0" indent="-342900" algn="l" rtl="0">
              <a:lnSpc>
                <a:spcPct val="150000"/>
              </a:lnSpc>
              <a:spcBef>
                <a:spcPts val="0"/>
              </a:spcBef>
              <a:spcAft>
                <a:spcPts val="0"/>
              </a:spcAft>
              <a:buSzPts val="1800"/>
              <a:buChar char="●"/>
            </a:pPr>
            <a:r>
              <a:rPr lang="en" b="1">
                <a:latin typeface="Open Sans"/>
                <a:ea typeface="Open Sans"/>
                <a:cs typeface="Open Sans"/>
                <a:sym typeface="Open Sans"/>
              </a:rPr>
              <a:t>associate</a:t>
            </a:r>
            <a:r>
              <a:rPr lang="en">
                <a:latin typeface="Open Sans"/>
                <a:ea typeface="Open Sans"/>
                <a:cs typeface="Open Sans"/>
                <a:sym typeface="Open Sans"/>
              </a:rPr>
              <a:t> data with publications;</a:t>
            </a:r>
            <a:endParaRPr>
              <a:latin typeface="Open Sans"/>
              <a:ea typeface="Open Sans"/>
              <a:cs typeface="Open Sans"/>
              <a:sym typeface="Open Sans"/>
            </a:endParaRPr>
          </a:p>
          <a:p>
            <a:pPr marL="457200" lvl="0" indent="-342900" algn="l" rtl="0">
              <a:lnSpc>
                <a:spcPct val="150000"/>
              </a:lnSpc>
              <a:spcBef>
                <a:spcPts val="0"/>
              </a:spcBef>
              <a:spcAft>
                <a:spcPts val="0"/>
              </a:spcAft>
              <a:buSzPts val="1800"/>
              <a:buChar char="●"/>
            </a:pPr>
            <a:r>
              <a:rPr lang="en">
                <a:latin typeface="Open Sans"/>
                <a:ea typeface="Open Sans"/>
                <a:cs typeface="Open Sans"/>
                <a:sym typeface="Open Sans"/>
              </a:rPr>
              <a:t>publish the results in </a:t>
            </a:r>
            <a:r>
              <a:rPr lang="en" b="1">
                <a:latin typeface="Open Sans"/>
                <a:ea typeface="Open Sans"/>
                <a:cs typeface="Open Sans"/>
                <a:sym typeface="Open Sans"/>
              </a:rPr>
              <a:t>organized collections</a:t>
            </a:r>
            <a:r>
              <a:rPr lang="en">
                <a:latin typeface="Open Sans"/>
                <a:ea typeface="Open Sans"/>
                <a:cs typeface="Open Sans"/>
                <a:sym typeface="Open Sans"/>
              </a:rPr>
              <a:t> and for </a:t>
            </a:r>
            <a:r>
              <a:rPr lang="en" b="1">
                <a:latin typeface="Open Sans"/>
                <a:ea typeface="Open Sans"/>
                <a:cs typeface="Open Sans"/>
                <a:sym typeface="Open Sans"/>
              </a:rPr>
              <a:t>reuse</a:t>
            </a:r>
            <a:r>
              <a:rPr lang="en">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1200"/>
              </a:spcBef>
              <a:spcAft>
                <a:spcPts val="1200"/>
              </a:spcAft>
              <a:buNone/>
            </a:pPr>
            <a:r>
              <a:rPr lang="en">
                <a:latin typeface="Open Sans"/>
                <a:ea typeface="Open Sans"/>
                <a:cs typeface="Open Sans"/>
                <a:sym typeface="Open Sans"/>
              </a:rPr>
              <a:t>Your audience should recognize topics that you were talking about earlier (RDM, FAIR, DMP).</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Clarify concepts</a:t>
            </a:r>
            <a:endParaRPr>
              <a:solidFill>
                <a:schemeClr val="accent5">
                  <a:lumMod val="75000"/>
                </a:schemeClr>
              </a:solidFill>
            </a:endParaRPr>
          </a:p>
        </p:txBody>
      </p:sp>
      <p:sp>
        <p:nvSpPr>
          <p:cNvPr id="78" name="Google Shape;78;p17"/>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a:latin typeface="Open Sans"/>
                <a:ea typeface="Open Sans"/>
                <a:cs typeface="Open Sans"/>
                <a:sym typeface="Open Sans"/>
              </a:rPr>
              <a:t>Deposit data</a:t>
            </a:r>
            <a:r>
              <a:rPr lang="en" sz="1600">
                <a:latin typeface="Open Sans"/>
                <a:ea typeface="Open Sans"/>
                <a:cs typeface="Open Sans"/>
                <a:sym typeface="Open Sans"/>
              </a:rPr>
              <a:t>: upload a digital object (research data) on a platform that enables correct description with metadata and implements long-term preservation. </a:t>
            </a:r>
            <a:endParaRPr sz="1600">
              <a:latin typeface="Open Sans"/>
              <a:ea typeface="Open Sans"/>
              <a:cs typeface="Open Sans"/>
              <a:sym typeface="Open Sans"/>
            </a:endParaRPr>
          </a:p>
          <a:p>
            <a:pPr marL="0" lvl="0" indent="0" algn="l" rtl="0">
              <a:spcBef>
                <a:spcPts val="1200"/>
              </a:spcBef>
              <a:spcAft>
                <a:spcPts val="0"/>
              </a:spcAft>
              <a:buNone/>
            </a:pPr>
            <a:endParaRPr sz="1600">
              <a:latin typeface="Open Sans"/>
              <a:ea typeface="Open Sans"/>
              <a:cs typeface="Open Sans"/>
              <a:sym typeface="Open Sans"/>
            </a:endParaRPr>
          </a:p>
          <a:p>
            <a:pPr marL="0" lvl="0" indent="0" algn="l" rtl="0">
              <a:spcBef>
                <a:spcPts val="1200"/>
              </a:spcBef>
              <a:spcAft>
                <a:spcPts val="1200"/>
              </a:spcAft>
              <a:buNone/>
            </a:pPr>
            <a:r>
              <a:rPr lang="en" sz="1600" b="1">
                <a:latin typeface="Open Sans"/>
                <a:ea typeface="Open Sans"/>
                <a:cs typeface="Open Sans"/>
                <a:sym typeface="Open Sans"/>
              </a:rPr>
              <a:t>Give access</a:t>
            </a:r>
            <a:r>
              <a:rPr lang="en" sz="1600">
                <a:latin typeface="Open Sans"/>
                <a:ea typeface="Open Sans"/>
                <a:cs typeface="Open Sans"/>
                <a:sym typeface="Open Sans"/>
              </a:rPr>
              <a:t>: authors choose the access type (open, closed, restricted, embargoed) of deposited data and assign a licence for reuse (Creative Commons)</a:t>
            </a:r>
            <a:endParaRPr sz="1600">
              <a:latin typeface="Open Sans"/>
              <a:ea typeface="Open Sans"/>
              <a:cs typeface="Open Sans"/>
              <a:sym typeface="Open Sans"/>
            </a:endParaRPr>
          </a:p>
        </p:txBody>
      </p:sp>
      <p:pic>
        <p:nvPicPr>
          <p:cNvPr id="5" name="Picture 4">
            <a:extLst>
              <a:ext uri="{FF2B5EF4-FFF2-40B4-BE49-F238E27FC236}">
                <a16:creationId xmlns:a16="http://schemas.microsoft.com/office/drawing/2014/main" id="{32080C98-FF25-7EB6-573A-36DF92C45D47}"/>
              </a:ext>
            </a:extLst>
          </p:cNvPr>
          <p:cNvPicPr>
            <a:picLocks noChangeAspect="1"/>
          </p:cNvPicPr>
          <p:nvPr/>
        </p:nvPicPr>
        <p:blipFill>
          <a:blip r:embed="rId3"/>
          <a:stretch>
            <a:fillRect/>
          </a:stretch>
        </p:blipFill>
        <p:spPr>
          <a:xfrm>
            <a:off x="5596134" y="1017725"/>
            <a:ext cx="2416854" cy="3362202"/>
          </a:xfrm>
          <a:prstGeom prst="rect">
            <a:avLst/>
          </a:prstGeom>
        </p:spPr>
      </p:pic>
      <p:sp>
        <p:nvSpPr>
          <p:cNvPr id="6" name="TextBox 5">
            <a:extLst>
              <a:ext uri="{FF2B5EF4-FFF2-40B4-BE49-F238E27FC236}">
                <a16:creationId xmlns:a16="http://schemas.microsoft.com/office/drawing/2014/main" id="{ACBE0459-8492-A1A7-0CCA-C0CD6BB2B968}"/>
              </a:ext>
            </a:extLst>
          </p:cNvPr>
          <p:cNvSpPr txBox="1"/>
          <p:nvPr/>
        </p:nvSpPr>
        <p:spPr>
          <a:xfrm>
            <a:off x="5254110" y="4453459"/>
            <a:ext cx="2758878"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900">
                <a:solidFill>
                  <a:schemeClr val="bg1">
                    <a:lumMod val="65000"/>
                  </a:schemeClr>
                </a:solidFill>
              </a:rPr>
              <a:t>Photo by </a:t>
            </a:r>
            <a:r>
              <a:rPr lang="en-US" sz="900">
                <a:solidFill>
                  <a:schemeClr val="bg1">
                    <a:lumMod val="65000"/>
                  </a:schemeClr>
                </a:solidFill>
                <a:hlinkClick r:id="rId4">
                  <a:extLst>
                    <a:ext uri="{A12FA001-AC4F-418D-AE19-62706E023703}">
                      <ahyp:hlinkClr xmlns:ahyp="http://schemas.microsoft.com/office/drawing/2018/hyperlinkcolor" val="tx"/>
                    </a:ext>
                  </a:extLst>
                </a:hlinkClick>
              </a:rPr>
              <a:t>Sigmund</a:t>
            </a:r>
            <a:r>
              <a:rPr lang="en-US" sz="900">
                <a:solidFill>
                  <a:schemeClr val="bg1">
                    <a:lumMod val="65000"/>
                  </a:schemeClr>
                </a:solidFill>
              </a:rPr>
              <a:t> on </a:t>
            </a:r>
            <a:r>
              <a:rPr lang="en-US" sz="900">
                <a:solidFill>
                  <a:schemeClr val="bg1">
                    <a:lumMod val="65000"/>
                  </a:schemeClr>
                </a:solidFill>
                <a:hlinkClick r:id="rId5">
                  <a:extLst>
                    <a:ext uri="{A12FA001-AC4F-418D-AE19-62706E023703}">
                      <ahyp:hlinkClr xmlns:ahyp="http://schemas.microsoft.com/office/drawing/2018/hyperlinkcolor" val="tx"/>
                    </a:ext>
                  </a:extLst>
                </a:hlinkClick>
              </a:rPr>
              <a:t>Unsplash</a:t>
            </a:r>
            <a:endParaRPr lang="en-US" sz="90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Clarify concepts</a:t>
            </a:r>
            <a:endParaRPr>
              <a:solidFill>
                <a:schemeClr val="accent5">
                  <a:lumMod val="75000"/>
                </a:schemeClr>
              </a:solidFill>
            </a:endParaRPr>
          </a:p>
        </p:txBody>
      </p:sp>
      <p:sp>
        <p:nvSpPr>
          <p:cNvPr id="85" name="Google Shape;85;p18"/>
          <p:cNvSpPr txBox="1">
            <a:spLocks noGrp="1"/>
          </p:cNvSpPr>
          <p:nvPr>
            <p:ph type="body" idx="1"/>
          </p:nvPr>
        </p:nvSpPr>
        <p:spPr>
          <a:xfrm>
            <a:off x="311700" y="1152474"/>
            <a:ext cx="4830316" cy="3763909"/>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en" sz="1500">
                <a:latin typeface="Open Sans"/>
                <a:ea typeface="Open Sans"/>
                <a:cs typeface="Open Sans"/>
                <a:sym typeface="Open Sans"/>
              </a:rPr>
              <a:t>Non-synomymous terms</a:t>
            </a:r>
            <a:endParaRPr sz="1500">
              <a:latin typeface="Open Sans"/>
              <a:ea typeface="Open Sans"/>
              <a:cs typeface="Open Sans"/>
              <a:sym typeface="Open Sans"/>
            </a:endParaRPr>
          </a:p>
          <a:p>
            <a:pPr marL="457200" lvl="0" indent="-317500" algn="l" rtl="0">
              <a:lnSpc>
                <a:spcPct val="160000"/>
              </a:lnSpc>
              <a:spcBef>
                <a:spcPts val="1200"/>
              </a:spcBef>
              <a:spcAft>
                <a:spcPts val="0"/>
              </a:spcAft>
              <a:buClr>
                <a:schemeClr val="dk2"/>
              </a:buClr>
              <a:buSzPts val="1400"/>
              <a:buFont typeface="Open Sans"/>
              <a:buChar char="●"/>
            </a:pPr>
            <a:r>
              <a:rPr lang="en" sz="1500" i="1">
                <a:latin typeface="Open Sans"/>
                <a:ea typeface="Open Sans"/>
                <a:cs typeface="Open Sans"/>
                <a:sym typeface="Open Sans"/>
              </a:rPr>
              <a:t>shared</a:t>
            </a:r>
            <a:r>
              <a:rPr lang="en" sz="1500">
                <a:latin typeface="Open Sans"/>
                <a:ea typeface="Open Sans"/>
                <a:cs typeface="Open Sans"/>
                <a:sym typeface="Open Sans"/>
              </a:rPr>
              <a:t>: any way of sharing information, could mean I emailed it to you.</a:t>
            </a:r>
            <a:endParaRPr sz="1500">
              <a:latin typeface="Open Sans"/>
              <a:ea typeface="Open Sans"/>
              <a:cs typeface="Open Sans"/>
              <a:sym typeface="Open Sans"/>
            </a:endParaRPr>
          </a:p>
          <a:p>
            <a:pPr marL="457200" lvl="0" indent="-317500" algn="l" rtl="0">
              <a:lnSpc>
                <a:spcPct val="200000"/>
              </a:lnSpc>
              <a:spcBef>
                <a:spcPts val="0"/>
              </a:spcBef>
              <a:spcAft>
                <a:spcPts val="0"/>
              </a:spcAft>
              <a:buClr>
                <a:schemeClr val="dk2"/>
              </a:buClr>
              <a:buSzPts val="1400"/>
              <a:buFont typeface="Open Sans"/>
              <a:buChar char="●"/>
            </a:pPr>
            <a:r>
              <a:rPr lang="en" sz="1500" i="1">
                <a:latin typeface="Open Sans"/>
                <a:ea typeface="Open Sans"/>
                <a:cs typeface="Open Sans"/>
                <a:sym typeface="Open Sans"/>
              </a:rPr>
              <a:t>publish</a:t>
            </a:r>
            <a:r>
              <a:rPr lang="en" sz="1500">
                <a:latin typeface="Open Sans"/>
                <a:ea typeface="Open Sans"/>
                <a:cs typeface="Open Sans"/>
                <a:sym typeface="Open Sans"/>
              </a:rPr>
              <a:t> : citable artifact, discoverable.</a:t>
            </a:r>
            <a:endParaRPr sz="1500">
              <a:latin typeface="Open Sans"/>
              <a:ea typeface="Open Sans"/>
              <a:cs typeface="Open Sans"/>
              <a:sym typeface="Open Sans"/>
            </a:endParaRPr>
          </a:p>
          <a:p>
            <a:pPr marL="457200" lvl="0" indent="-317500" algn="l" rtl="0">
              <a:lnSpc>
                <a:spcPct val="200000"/>
              </a:lnSpc>
              <a:spcBef>
                <a:spcPts val="0"/>
              </a:spcBef>
              <a:spcAft>
                <a:spcPts val="0"/>
              </a:spcAft>
              <a:buClr>
                <a:schemeClr val="dk2"/>
              </a:buClr>
              <a:buSzPts val="1400"/>
              <a:buFont typeface="Open Sans"/>
              <a:buChar char="●"/>
            </a:pPr>
            <a:r>
              <a:rPr lang="en" sz="1500" i="1">
                <a:latin typeface="Open Sans"/>
                <a:ea typeface="Open Sans"/>
                <a:cs typeface="Open Sans"/>
                <a:sym typeface="Open Sans"/>
              </a:rPr>
              <a:t>archive</a:t>
            </a:r>
            <a:r>
              <a:rPr lang="en" sz="1500">
                <a:latin typeface="Open Sans"/>
                <a:ea typeface="Open Sans"/>
                <a:cs typeface="Open Sans"/>
                <a:sym typeface="Open Sans"/>
              </a:rPr>
              <a:t> : long-term preservation.</a:t>
            </a:r>
            <a:endParaRPr sz="1500">
              <a:latin typeface="Open Sans"/>
              <a:ea typeface="Open Sans"/>
              <a:cs typeface="Open Sans"/>
              <a:sym typeface="Open Sans"/>
            </a:endParaRPr>
          </a:p>
          <a:p>
            <a:pPr marL="0" lvl="0" indent="0" algn="l" rtl="0">
              <a:spcBef>
                <a:spcPts val="1200"/>
              </a:spcBef>
              <a:spcAft>
                <a:spcPts val="0"/>
              </a:spcAft>
              <a:buNone/>
            </a:pPr>
            <a:endParaRPr>
              <a:latin typeface="Open Sans"/>
              <a:ea typeface="Open Sans"/>
              <a:cs typeface="Open Sans"/>
              <a:sym typeface="Open Sans"/>
            </a:endParaRPr>
          </a:p>
          <a:p>
            <a:pPr marL="0" lvl="0" indent="0" algn="l" rtl="0">
              <a:spcBef>
                <a:spcPts val="1200"/>
              </a:spcBef>
              <a:spcAft>
                <a:spcPts val="1200"/>
              </a:spcAft>
              <a:buNone/>
            </a:pPr>
            <a:r>
              <a:rPr lang="en" sz="1100">
                <a:latin typeface="Open Sans"/>
                <a:ea typeface="Open Sans"/>
                <a:cs typeface="Open Sans"/>
                <a:sym typeface="Open Sans"/>
                <a:hlinkClick r:id="rId3"/>
              </a:rPr>
              <a:t>https://datacarpentry.org/rr-publication/01-publication/</a:t>
            </a:r>
            <a:r>
              <a:rPr lang="sr-Latn-RS" sz="1100">
                <a:latin typeface="Open Sans"/>
                <a:ea typeface="Open Sans"/>
                <a:cs typeface="Open Sans"/>
                <a:sym typeface="Open Sans"/>
              </a:rPr>
              <a:t> </a:t>
            </a:r>
            <a:endParaRPr sz="1100">
              <a:latin typeface="Open Sans"/>
              <a:ea typeface="Open Sans"/>
              <a:cs typeface="Open Sans"/>
              <a:sym typeface="Open Sans"/>
            </a:endParaRPr>
          </a:p>
        </p:txBody>
      </p:sp>
      <p:pic>
        <p:nvPicPr>
          <p:cNvPr id="4" name="Picture 3">
            <a:extLst>
              <a:ext uri="{FF2B5EF4-FFF2-40B4-BE49-F238E27FC236}">
                <a16:creationId xmlns:a16="http://schemas.microsoft.com/office/drawing/2014/main" id="{AB8D5624-81CD-7F72-A425-B0E191D69E0C}"/>
              </a:ext>
            </a:extLst>
          </p:cNvPr>
          <p:cNvPicPr>
            <a:picLocks noChangeAspect="1"/>
          </p:cNvPicPr>
          <p:nvPr/>
        </p:nvPicPr>
        <p:blipFill>
          <a:blip r:embed="rId4"/>
          <a:stretch>
            <a:fillRect/>
          </a:stretch>
        </p:blipFill>
        <p:spPr>
          <a:xfrm>
            <a:off x="5596134" y="1017725"/>
            <a:ext cx="2416854" cy="3362202"/>
          </a:xfrm>
          <a:prstGeom prst="rect">
            <a:avLst/>
          </a:prstGeom>
        </p:spPr>
      </p:pic>
      <p:sp>
        <p:nvSpPr>
          <p:cNvPr id="5" name="TextBox 4">
            <a:extLst>
              <a:ext uri="{FF2B5EF4-FFF2-40B4-BE49-F238E27FC236}">
                <a16:creationId xmlns:a16="http://schemas.microsoft.com/office/drawing/2014/main" id="{F30400AD-5446-3661-B0BA-B40905BBB4C8}"/>
              </a:ext>
            </a:extLst>
          </p:cNvPr>
          <p:cNvSpPr txBox="1"/>
          <p:nvPr/>
        </p:nvSpPr>
        <p:spPr>
          <a:xfrm>
            <a:off x="5254110" y="4453459"/>
            <a:ext cx="2758878"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900">
                <a:solidFill>
                  <a:schemeClr val="bg1">
                    <a:lumMod val="65000"/>
                  </a:schemeClr>
                </a:solidFill>
              </a:rPr>
              <a:t>Photo by </a:t>
            </a:r>
            <a:r>
              <a:rPr lang="en-US" sz="900">
                <a:solidFill>
                  <a:schemeClr val="bg1">
                    <a:lumMod val="65000"/>
                  </a:schemeClr>
                </a:solidFill>
                <a:hlinkClick r:id="rId5">
                  <a:extLst>
                    <a:ext uri="{A12FA001-AC4F-418D-AE19-62706E023703}">
                      <ahyp:hlinkClr xmlns:ahyp="http://schemas.microsoft.com/office/drawing/2018/hyperlinkcolor" val="tx"/>
                    </a:ext>
                  </a:extLst>
                </a:hlinkClick>
              </a:rPr>
              <a:t>Sigmund</a:t>
            </a:r>
            <a:r>
              <a:rPr lang="en-US" sz="900">
                <a:solidFill>
                  <a:schemeClr val="bg1">
                    <a:lumMod val="65000"/>
                  </a:schemeClr>
                </a:solidFill>
              </a:rPr>
              <a:t> on </a:t>
            </a:r>
            <a:r>
              <a:rPr lang="en-US" sz="900">
                <a:solidFill>
                  <a:schemeClr val="bg1">
                    <a:lumMod val="65000"/>
                  </a:schemeClr>
                </a:solidFill>
                <a:hlinkClick r:id="rId6">
                  <a:extLst>
                    <a:ext uri="{A12FA001-AC4F-418D-AE19-62706E023703}">
                      <ahyp:hlinkClr xmlns:ahyp="http://schemas.microsoft.com/office/drawing/2018/hyperlinkcolor" val="tx"/>
                    </a:ext>
                  </a:extLst>
                </a:hlinkClick>
              </a:rPr>
              <a:t>Unsplash</a:t>
            </a:r>
            <a:endParaRPr lang="en-US" sz="90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What to deposit?</a:t>
            </a:r>
            <a:endParaRPr>
              <a:solidFill>
                <a:schemeClr val="accent5">
                  <a:lumMod val="75000"/>
                </a:schemeClr>
              </a:solidFill>
            </a:endParaRPr>
          </a:p>
        </p:txBody>
      </p:sp>
      <p:sp>
        <p:nvSpPr>
          <p:cNvPr id="92" name="Google Shape;9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Open Sans"/>
                <a:ea typeface="Open Sans"/>
                <a:cs typeface="Open Sans"/>
                <a:sym typeface="Open Sans"/>
              </a:rPr>
              <a:t>Follow and comply with FAIR principles</a:t>
            </a:r>
            <a:endParaRPr>
              <a:latin typeface="Open Sans"/>
              <a:ea typeface="Open Sans"/>
              <a:cs typeface="Open Sans"/>
              <a:sym typeface="Open Sans"/>
            </a:endParaRPr>
          </a:p>
        </p:txBody>
      </p:sp>
      <p:graphicFrame>
        <p:nvGraphicFramePr>
          <p:cNvPr id="93" name="Google Shape;93;p19"/>
          <p:cNvGraphicFramePr/>
          <p:nvPr>
            <p:extLst>
              <p:ext uri="{D42A27DB-BD31-4B8C-83A1-F6EECF244321}">
                <p14:modId xmlns:p14="http://schemas.microsoft.com/office/powerpoint/2010/main" val="4171045426"/>
              </p:ext>
            </p:extLst>
          </p:nvPr>
        </p:nvGraphicFramePr>
        <p:xfrm>
          <a:off x="626700" y="1922000"/>
          <a:ext cx="7890600" cy="2646875"/>
        </p:xfrm>
        <a:graphic>
          <a:graphicData uri="http://schemas.openxmlformats.org/drawingml/2006/table">
            <a:tbl>
              <a:tblPr>
                <a:noFill/>
                <a:tableStyleId>{C40FACCC-BB79-4FD0-A0DE-7E3056A304ED}</a:tableStyleId>
              </a:tblPr>
              <a:tblGrid>
                <a:gridCol w="2630200">
                  <a:extLst>
                    <a:ext uri="{9D8B030D-6E8A-4147-A177-3AD203B41FA5}">
                      <a16:colId xmlns:a16="http://schemas.microsoft.com/office/drawing/2014/main" val="20000"/>
                    </a:ext>
                  </a:extLst>
                </a:gridCol>
                <a:gridCol w="2630200">
                  <a:extLst>
                    <a:ext uri="{9D8B030D-6E8A-4147-A177-3AD203B41FA5}">
                      <a16:colId xmlns:a16="http://schemas.microsoft.com/office/drawing/2014/main" val="20001"/>
                    </a:ext>
                  </a:extLst>
                </a:gridCol>
                <a:gridCol w="2630200">
                  <a:extLst>
                    <a:ext uri="{9D8B030D-6E8A-4147-A177-3AD203B41FA5}">
                      <a16:colId xmlns:a16="http://schemas.microsoft.com/office/drawing/2014/main" val="20002"/>
                    </a:ext>
                  </a:extLst>
                </a:gridCol>
              </a:tblGrid>
              <a:tr h="494150">
                <a:tc>
                  <a:txBody>
                    <a:bodyPr/>
                    <a:lstStyle/>
                    <a:p>
                      <a:pPr marL="0" lvl="0" indent="0" algn="l" rtl="0">
                        <a:spcBef>
                          <a:spcPts val="0"/>
                        </a:spcBef>
                        <a:spcAft>
                          <a:spcPts val="0"/>
                        </a:spcAft>
                        <a:buNone/>
                      </a:pPr>
                      <a:r>
                        <a:rPr lang="en">
                          <a:latin typeface="Open Sans"/>
                          <a:ea typeface="Open Sans"/>
                          <a:cs typeface="Open Sans"/>
                          <a:sym typeface="Open Sans"/>
                        </a:rPr>
                        <a:t>DATA</a:t>
                      </a:r>
                      <a:endParaRPr>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a:latin typeface="Open Sans"/>
                          <a:ea typeface="Open Sans"/>
                          <a:cs typeface="Open Sans"/>
                          <a:sym typeface="Open Sans"/>
                        </a:rPr>
                        <a:t>METADATA</a:t>
                      </a:r>
                      <a:endParaRPr>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a:latin typeface="Open Sans"/>
                          <a:ea typeface="Open Sans"/>
                          <a:cs typeface="Open Sans"/>
                          <a:sym typeface="Open Sans"/>
                        </a:rPr>
                        <a:t>DOCUMENTATION</a:t>
                      </a:r>
                      <a:endParaRPr>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2152725">
                <a:tc>
                  <a:txBody>
                    <a:bodyPr/>
                    <a:lstStyle/>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open / common formats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relevant standards for reusability</a:t>
                      </a:r>
                      <a:endParaRPr>
                        <a:latin typeface="Open Sans"/>
                        <a:ea typeface="Open Sans"/>
                        <a:cs typeface="Open Sans"/>
                        <a:sym typeface="Open Sans"/>
                      </a:endParaRPr>
                    </a:p>
                  </a:txBody>
                  <a:tcPr marL="91425" marR="91425" marT="91425" marB="91425"/>
                </a:tc>
                <a:tc>
                  <a:txBody>
                    <a:bodyPr/>
                    <a:lstStyle/>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structured, machine-readable</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metadata schema - fixed set of attributes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use existing (domain-specific) standards</a:t>
                      </a:r>
                      <a:endParaRPr>
                        <a:latin typeface="Open Sans"/>
                        <a:ea typeface="Open Sans"/>
                        <a:cs typeface="Open Sans"/>
                        <a:sym typeface="Open Sans"/>
                      </a:endParaRPr>
                    </a:p>
                  </a:txBody>
                  <a:tcPr marL="91425" marR="91425" marT="91425" marB="91425"/>
                </a:tc>
                <a:tc>
                  <a:txBody>
                    <a:bodyPr/>
                    <a:lstStyle/>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software code;</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protocols, methods;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consent information;</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data quality (instrument calibrations…);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machine configurations;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etc.</a:t>
                      </a:r>
                      <a:endParaRPr>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2150850"/>
            <a:ext cx="8520600" cy="841800"/>
          </a:xfrm>
          <a:prstGeom prst="rect">
            <a:avLst/>
          </a:prstGeom>
          <a:solidFill>
            <a:schemeClr val="accent5">
              <a:lumMod val="75000"/>
            </a:schemeClr>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bg1">
                    <a:lumMod val="95000"/>
                  </a:schemeClr>
                </a:solidFill>
              </a:rPr>
              <a:t>Open data</a:t>
            </a:r>
            <a:endParaRPr>
              <a:solidFill>
                <a:schemeClr val="bg1">
                  <a:lumMod val="9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5">
                    <a:lumMod val="75000"/>
                  </a:schemeClr>
                </a:solidFill>
              </a:rPr>
              <a:t>Funder requirements</a:t>
            </a:r>
            <a:endParaRPr>
              <a:solidFill>
                <a:schemeClr val="accent5">
                  <a:lumMod val="75000"/>
                </a:schemeClr>
              </a:solidFill>
            </a:endParaRPr>
          </a:p>
        </p:txBody>
      </p:sp>
      <p:sp>
        <p:nvSpPr>
          <p:cNvPr id="104" name="Google Shape;104;p21"/>
          <p:cNvSpPr txBox="1">
            <a:spLocks noGrp="1"/>
          </p:cNvSpPr>
          <p:nvPr>
            <p:ph type="body" idx="1"/>
          </p:nvPr>
        </p:nvSpPr>
        <p:spPr>
          <a:xfrm>
            <a:off x="311700" y="1152474"/>
            <a:ext cx="8520600" cy="3871081"/>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b="1">
                <a:latin typeface="Open Sans"/>
                <a:ea typeface="Open Sans"/>
                <a:cs typeface="Open Sans"/>
                <a:sym typeface="Open Sans"/>
              </a:rPr>
              <a:t>European Commission - Horizon Europe</a:t>
            </a:r>
            <a:endParaRPr b="1">
              <a:latin typeface="Open Sans"/>
              <a:ea typeface="Open Sans"/>
              <a:cs typeface="Open Sans"/>
              <a:sym typeface="Open Sans"/>
            </a:endParaRPr>
          </a:p>
          <a:p>
            <a:pPr marL="457200" lvl="0" indent="-317182" algn="l" rtl="0">
              <a:spcBef>
                <a:spcPts val="1200"/>
              </a:spcBef>
              <a:spcAft>
                <a:spcPts val="0"/>
              </a:spcAft>
              <a:buSzPct val="100000"/>
              <a:buFont typeface="Open Sans"/>
              <a:buChar char="●"/>
            </a:pPr>
            <a:r>
              <a:rPr lang="en" sz="1600">
                <a:latin typeface="Open Sans"/>
                <a:ea typeface="Open Sans"/>
                <a:cs typeface="Open Sans"/>
                <a:sym typeface="Open Sans"/>
              </a:rPr>
              <a:t>“</a:t>
            </a:r>
            <a:r>
              <a:rPr lang="en" sz="1600" b="1">
                <a:latin typeface="Open Sans"/>
                <a:ea typeface="Open Sans"/>
                <a:cs typeface="Open Sans"/>
                <a:sym typeface="Open Sans"/>
              </a:rPr>
              <a:t>as soon as possible</a:t>
            </a:r>
            <a:r>
              <a:rPr lang="en" sz="1600">
                <a:latin typeface="Open Sans"/>
                <a:ea typeface="Open Sans"/>
                <a:cs typeface="Open Sans"/>
                <a:sym typeface="Open Sans"/>
              </a:rPr>
              <a:t> and within the deadlines set out in the DMP, </a:t>
            </a:r>
            <a:r>
              <a:rPr lang="en" sz="1600" b="1">
                <a:latin typeface="Open Sans"/>
                <a:ea typeface="Open Sans"/>
                <a:cs typeface="Open Sans"/>
                <a:sym typeface="Open Sans"/>
              </a:rPr>
              <a:t>ensure open access</a:t>
            </a:r>
            <a:r>
              <a:rPr lang="en" sz="1600">
                <a:latin typeface="Open Sans"/>
                <a:ea typeface="Open Sans"/>
                <a:cs typeface="Open Sans"/>
                <a:sym typeface="Open Sans"/>
              </a:rPr>
              <a:t> — via the repository — </a:t>
            </a:r>
            <a:r>
              <a:rPr lang="en" sz="1600" b="1">
                <a:latin typeface="Open Sans"/>
                <a:ea typeface="Open Sans"/>
                <a:cs typeface="Open Sans"/>
                <a:sym typeface="Open Sans"/>
              </a:rPr>
              <a:t>to the deposited data</a:t>
            </a:r>
            <a:r>
              <a:rPr lang="en" sz="1600">
                <a:latin typeface="Open Sans"/>
                <a:ea typeface="Open Sans"/>
                <a:cs typeface="Open Sans"/>
                <a:sym typeface="Open Sans"/>
              </a:rPr>
              <a:t>, under the latest available version of the Creative Commons Attribution International Public License (CC BY) or Creative Commons Public Domain Dedication (CC0) or a licence with equivalent rights, following the principle ‘as open as possible as closed as necessary’, unless providing open access would in particular:</a:t>
            </a:r>
            <a:endParaRPr sz="1600">
              <a:latin typeface="Open Sans"/>
              <a:ea typeface="Open Sans"/>
              <a:cs typeface="Open Sans"/>
              <a:sym typeface="Open Sans"/>
            </a:endParaRPr>
          </a:p>
          <a:p>
            <a:pPr marL="914400" lvl="1" indent="-297497" algn="l" rtl="0">
              <a:spcBef>
                <a:spcPts val="0"/>
              </a:spcBef>
              <a:spcAft>
                <a:spcPts val="0"/>
              </a:spcAft>
              <a:buSzPct val="100000"/>
              <a:buFont typeface="Open Sans"/>
              <a:buChar char="○"/>
            </a:pPr>
            <a:r>
              <a:rPr lang="en" sz="1500">
                <a:latin typeface="Open Sans"/>
                <a:ea typeface="Open Sans"/>
                <a:cs typeface="Open Sans"/>
                <a:sym typeface="Open Sans"/>
              </a:rPr>
              <a:t>be against the beneficiary’s legitimate interests, including regarding commercial exploitation, or</a:t>
            </a:r>
            <a:endParaRPr sz="1500">
              <a:latin typeface="Open Sans"/>
              <a:ea typeface="Open Sans"/>
              <a:cs typeface="Open Sans"/>
              <a:sym typeface="Open Sans"/>
            </a:endParaRPr>
          </a:p>
          <a:p>
            <a:pPr marL="914400" lvl="1" indent="-297497" algn="l" rtl="0">
              <a:spcBef>
                <a:spcPts val="0"/>
              </a:spcBef>
              <a:spcAft>
                <a:spcPts val="0"/>
              </a:spcAft>
              <a:buSzPct val="100000"/>
              <a:buFont typeface="Open Sans"/>
              <a:buChar char="○"/>
            </a:pPr>
            <a:r>
              <a:rPr lang="en" sz="1500">
                <a:latin typeface="Open Sans"/>
                <a:ea typeface="Open Sans"/>
                <a:cs typeface="Open Sans"/>
                <a:sym typeface="Open Sans"/>
              </a:rPr>
              <a:t>be contrary to any other constraints, in particular the EU competitive interests or the beneficiary’s obligations under this Agreement; if open access is not provided (to some or all data), this must be justified in the DMP</a:t>
            </a:r>
            <a:endParaRPr lang="en">
              <a:latin typeface="Open Sans"/>
              <a:ea typeface="Open Sans"/>
              <a:cs typeface="Open Sans"/>
              <a:sym typeface="Open Sans"/>
            </a:endParaRPr>
          </a:p>
          <a:p>
            <a:pPr marL="457200" lvl="0" indent="-317182" algn="l" rtl="0">
              <a:spcBef>
                <a:spcPts val="1200"/>
              </a:spcBef>
              <a:spcAft>
                <a:spcPts val="0"/>
              </a:spcAft>
              <a:buSzPct val="100000"/>
              <a:buFont typeface="Open Sans"/>
              <a:buChar char="●"/>
            </a:pPr>
            <a:r>
              <a:rPr lang="en" sz="1600">
                <a:latin typeface="Open Sans"/>
                <a:ea typeface="Open Sans"/>
                <a:cs typeface="Open Sans"/>
                <a:sym typeface="Open Sans"/>
              </a:rPr>
              <a:t>“Metadata of deposited data must be open under a CC Public Domain (CC 0) or equivalent, in line with the FAIR principles (in particular machine-actionable)...”</a:t>
            </a:r>
            <a:endParaRPr sz="1600">
              <a:latin typeface="Open Sans"/>
              <a:ea typeface="Open Sans"/>
              <a:cs typeface="Open Sans"/>
              <a:sym typeface="Open Sans"/>
            </a:endParaRPr>
          </a:p>
          <a:p>
            <a:pPr marL="0" lvl="0" indent="0" algn="r" rtl="0">
              <a:spcBef>
                <a:spcPts val="1200"/>
              </a:spcBef>
              <a:spcAft>
                <a:spcPts val="1200"/>
              </a:spcAft>
              <a:buNone/>
            </a:pPr>
            <a:r>
              <a:rPr lang="en" sz="1600" i="1">
                <a:latin typeface="Open Sans"/>
                <a:ea typeface="Open Sans"/>
                <a:cs typeface="Open Sans"/>
                <a:sym typeface="Open Sans"/>
              </a:rPr>
              <a:t>EU Grants - AGA - Annotated Model Grant Agreement</a:t>
            </a:r>
            <a:endParaRPr i="1">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1496</Words>
  <Application>Microsoft Office PowerPoint</Application>
  <PresentationFormat>On-screen Show (16:9)</PresentationFormat>
  <Paragraphs>195</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Open Sans</vt:lpstr>
      <vt:lpstr>Simple Light</vt:lpstr>
      <vt:lpstr>Data  sharing &amp;  publishing</vt:lpstr>
      <vt:lpstr>Training concepts</vt:lpstr>
      <vt:lpstr>Training concept</vt:lpstr>
      <vt:lpstr>Data with more prominent role</vt:lpstr>
      <vt:lpstr>Clarify concepts</vt:lpstr>
      <vt:lpstr>Clarify concepts</vt:lpstr>
      <vt:lpstr>What to deposit?</vt:lpstr>
      <vt:lpstr>Open data</vt:lpstr>
      <vt:lpstr>Funder requirements</vt:lpstr>
      <vt:lpstr>Funder requirements</vt:lpstr>
      <vt:lpstr>Funder requirements</vt:lpstr>
      <vt:lpstr>Funder requirements</vt:lpstr>
      <vt:lpstr>“as open as possible,  as closed as necessary”</vt:lpstr>
      <vt:lpstr>FAIR - even if data is not open</vt:lpstr>
      <vt:lpstr>FAIR - even if data is not open</vt:lpstr>
      <vt:lpstr>Different levels of data</vt:lpstr>
      <vt:lpstr>Publishing and sharing data</vt:lpstr>
      <vt:lpstr>Where to publish data?</vt:lpstr>
      <vt:lpstr>Journals &amp; supplementary materials</vt:lpstr>
      <vt:lpstr>Journals &amp; supplementary materials</vt:lpstr>
      <vt:lpstr>Data papers journals</vt:lpstr>
      <vt:lpstr>Institutional data repository</vt:lpstr>
      <vt:lpstr>Institutional data repository</vt:lpstr>
      <vt:lpstr>Institutional data repository</vt:lpstr>
      <vt:lpstr>General purpose repository</vt:lpstr>
      <vt:lpstr>General purpose repository</vt:lpstr>
      <vt:lpstr>Disciplinary repository</vt:lpstr>
      <vt:lpstr>Disciplinary repository</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sharing &amp; publishing</dc:title>
  <dc:creator>Obrad Vučkovac</dc:creator>
  <cp:lastModifiedBy>Administrator</cp:lastModifiedBy>
  <cp:revision>14</cp:revision>
  <dcterms:modified xsi:type="dcterms:W3CDTF">2023-02-01T12:11:47Z</dcterms:modified>
</cp:coreProperties>
</file>