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81" r:id="rId3"/>
    <p:sldId id="257" r:id="rId4"/>
    <p:sldId id="258" r:id="rId5"/>
    <p:sldId id="282" r:id="rId6"/>
    <p:sldId id="259" r:id="rId7"/>
    <p:sldId id="260" r:id="rId8"/>
    <p:sldId id="264" r:id="rId9"/>
    <p:sldId id="270" r:id="rId10"/>
    <p:sldId id="272" r:id="rId11"/>
    <p:sldId id="273" r:id="rId12"/>
    <p:sldId id="271" r:id="rId13"/>
    <p:sldId id="265" r:id="rId14"/>
    <p:sldId id="275" r:id="rId15"/>
    <p:sldId id="276" r:id="rId16"/>
    <p:sldId id="277" r:id="rId17"/>
    <p:sldId id="278" r:id="rId18"/>
    <p:sldId id="279" r:id="rId19"/>
    <p:sldId id="280" r:id="rId20"/>
    <p:sldId id="268" r:id="rId21"/>
    <p:sldId id="26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brad Vučkovac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98" autoAdjust="0"/>
  </p:normalViewPr>
  <p:slideViewPr>
    <p:cSldViewPr snapToGrid="0">
      <p:cViewPr varScale="1">
        <p:scale>
          <a:sx n="129" d="100"/>
          <a:sy n="129" d="100"/>
        </p:scale>
        <p:origin x="102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155888dd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155888dd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0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155888dd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155888dd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1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155888dd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155888dd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4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155888dd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155888dd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155888dd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155888dd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0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155888dd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155888dd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88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0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60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2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Complexity: audience can be overwhelmed with information.</a:t>
            </a:r>
          </a:p>
        </p:txBody>
      </p:sp>
    </p:spTree>
    <p:extLst>
      <p:ext uri="{BB962C8B-B14F-4D97-AF65-F5344CB8AC3E}">
        <p14:creationId xmlns:p14="http://schemas.microsoft.com/office/powerpoint/2010/main" val="1119087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87513df43c45d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87513df43c45d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f17c313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ff17c313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c5fe43e2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c5fe43e2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Emphasize “secured and preserved”, and “reuse”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0155888dd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0155888dd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155888d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0155888d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59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c5fe43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c5fe43e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c5fe43e2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c5fe43e2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promote with leaflets as well.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155888dd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155888dd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155888dd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155888dd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3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unsplash.com/photos/YeUVDKZWSZ4?utm_source=unsplash&amp;utm_medium=referral&amp;utm_content=creditCopyTex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nsplash.com/@qrenep?utm_source=unsplash&amp;utm_medium=referral&amp;utm_content=creditCopyText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94Ld_MtIUf0?utm_source=unsplash&amp;utm_medium=referral&amp;utm_content=creditCopyText" TargetMode="External"/><Relationship Id="rId4" Type="http://schemas.openxmlformats.org/officeDocument/2006/relationships/hyperlink" Target="https://unsplash.com/@jessbaileydesigns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qrOZhUu5_u0?utm_source=unsplash&amp;utm_medium=referral&amp;utm_content=creditCopyText" TargetMode="External"/><Relationship Id="rId4" Type="http://schemas.openxmlformats.org/officeDocument/2006/relationships/hyperlink" Target="https://unsplash.com/@picsbyjameslee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i.ac.uk/ena/browser/checklists" TargetMode="External"/><Relationship Id="rId3" Type="http://schemas.openxmlformats.org/officeDocument/2006/relationships/hyperlink" Target="https://rdmkit.elixir-europe.org/metadata_management.html" TargetMode="External"/><Relationship Id="rId7" Type="http://schemas.openxmlformats.org/officeDocument/2006/relationships/hyperlink" Target="https://nsteffel.github.io/dublin_core_generator/index.html" TargetMode="External"/><Relationship Id="rId12" Type="http://schemas.openxmlformats.org/officeDocument/2006/relationships/hyperlink" Target="https://unsplash.com/photos/qrOZhUu5_u0?utm_source=unsplash&amp;utm_medium=referral&amp;utm_content=creditCopyTex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d-alliance.github.io/metadata-directory/standards/" TargetMode="External"/><Relationship Id="rId11" Type="http://schemas.openxmlformats.org/officeDocument/2006/relationships/hyperlink" Target="https://unsplash.com/@picsbyjameslee?utm_source=unsplash&amp;utm_medium=referral&amp;utm_content=creditCopyText" TargetMode="External"/><Relationship Id="rId5" Type="http://schemas.openxmlformats.org/officeDocument/2006/relationships/hyperlink" Target="https://fairsharing.org/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s://youtube.com/playlist?list=PLkp3pG2Rd3yqfIn313V32fXG4nng9Tb-H" TargetMode="External"/><Relationship Id="rId9" Type="http://schemas.openxmlformats.org/officeDocument/2006/relationships/hyperlink" Target="https://guides.lib.uci.edu/datamanagement/readm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mnesia.openaire.eu/" TargetMode="External"/><Relationship Id="rId7" Type="http://schemas.openxmlformats.org/officeDocument/2006/relationships/hyperlink" Target="https://unsplash.com/photos/KW3m50XRhjk?utm_source=unsplash&amp;utm_medium=referral&amp;utm_content=creditCopyTex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@pcalescu?utm_source=unsplash&amp;utm_medium=referral&amp;utm_content=creditCopyText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openrefine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2.0/deed.en" TargetMode="External"/><Relationship Id="rId5" Type="http://schemas.openxmlformats.org/officeDocument/2006/relationships/hyperlink" Target="https://commons.wikimedia.org/" TargetMode="External"/><Relationship Id="rId4" Type="http://schemas.openxmlformats.org/officeDocument/2006/relationships/hyperlink" Target="https://commons.wikimedia.org/wiki/File:Backup_Backup_Backup_-_And_Test_Restores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.knaw.nl/en/file-format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photos/9i4DHlC80AQ?utm_source=unsplash&amp;utm_medium=referral&amp;utm_content=creditCopyText" TargetMode="External"/><Relationship Id="rId5" Type="http://schemas.openxmlformats.org/officeDocument/2006/relationships/hyperlink" Target="https://unsplash.com/@ula_kuzma?utm_source=unsplash&amp;utm_medium=referral&amp;utm_content=creditCopyText" TargetMode="Externa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3data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photos/1XrUUhSdnxk?utm_source=unsplash&amp;utm_medium=referral&amp;utm_content=creditCopyText" TargetMode="External"/><Relationship Id="rId5" Type="http://schemas.openxmlformats.org/officeDocument/2006/relationships/hyperlink" Target="https://unsplash.com/@elmuff?utm_source=unsplash&amp;utm_medium=referral&amp;utm_content=creditCopyText" TargetMode="Externa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1-5616-2680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photos/G1N9kDHqBrQ?utm_source=unsplash&amp;utm_medium=referral&amp;utm_content=creditCopyText" TargetMode="External"/><Relationship Id="rId4" Type="http://schemas.openxmlformats.org/officeDocument/2006/relationships/hyperlink" Target="https://unsplash.com/@arifriyanto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-and-innovation.ec.europa.eu/strategy/strategy-2020-2024/our-digital-future/open-science_en#the-eus-open-science-polic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llcome.org/grant-funding/guidance/data-software-materials-management-and-sharing-policy" TargetMode="External"/><Relationship Id="rId4" Type="http://schemas.openxmlformats.org/officeDocument/2006/relationships/hyperlink" Target="https://openaccess.gatesfoundation.org/how-to-comply/data-sharing-requirement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411559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chemeClr val="bg1"/>
                </a:solidFill>
              </a:rPr>
              <a:t>R</a:t>
            </a:r>
            <a:r>
              <a:rPr lang="sr-Latn-RS" sz="4400" b="1">
                <a:solidFill>
                  <a:schemeClr val="bg1"/>
                </a:solidFill>
              </a:rPr>
              <a:t>esearch </a:t>
            </a:r>
            <a:r>
              <a:rPr lang="en" sz="4400" b="1">
                <a:solidFill>
                  <a:schemeClr val="bg1"/>
                </a:solidFill>
              </a:rPr>
              <a:t>D</a:t>
            </a:r>
            <a:r>
              <a:rPr lang="sr-Latn-RS" sz="4400" b="1">
                <a:solidFill>
                  <a:schemeClr val="bg1"/>
                </a:solidFill>
              </a:rPr>
              <a:t>ata </a:t>
            </a:r>
            <a:r>
              <a:rPr lang="en" sz="4400" b="1">
                <a:solidFill>
                  <a:schemeClr val="bg1"/>
                </a:solidFill>
              </a:rPr>
              <a:t>M</a:t>
            </a:r>
            <a:r>
              <a:rPr lang="sr-Latn-RS" sz="4400" b="1">
                <a:solidFill>
                  <a:schemeClr val="bg1"/>
                </a:solidFill>
              </a:rPr>
              <a:t>anagement</a:t>
            </a:r>
            <a:endParaRPr sz="44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3D992-6F43-4FCE-B796-516A41E3D451}"/>
              </a:ext>
            </a:extLst>
          </p:cNvPr>
          <p:cNvSpPr txBox="1"/>
          <p:nvPr/>
        </p:nvSpPr>
        <p:spPr>
          <a:xfrm>
            <a:off x="5300546" y="2230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9BFD4-DDFB-4646-8F5B-9DEE60AF962E}"/>
              </a:ext>
            </a:extLst>
          </p:cNvPr>
          <p:cNvSpPr txBox="1"/>
          <p:nvPr/>
        </p:nvSpPr>
        <p:spPr>
          <a:xfrm>
            <a:off x="311700" y="3731941"/>
            <a:ext cx="65792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Obrad Vu</a:t>
            </a:r>
            <a:r>
              <a:rPr lang="sr-Latn-RS">
                <a:solidFill>
                  <a:schemeClr val="bg1"/>
                </a:solidFill>
              </a:rPr>
              <a:t>čkovac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100">
                <a:solidFill>
                  <a:schemeClr val="bg1"/>
                </a:solidFill>
              </a:rPr>
              <a:t>University of Belgrade</a:t>
            </a:r>
          </a:p>
          <a:p>
            <a:r>
              <a:rPr lang="sr-Latn-RS" sz="1100">
                <a:solidFill>
                  <a:schemeClr val="bg1"/>
                </a:solidFill>
              </a:rPr>
              <a:t>Vinča </a:t>
            </a:r>
            <a:r>
              <a:rPr lang="en-US" sz="1100">
                <a:solidFill>
                  <a:schemeClr val="bg1"/>
                </a:solidFill>
              </a:rPr>
              <a:t>Institute of Nuclear Sciences – Library</a:t>
            </a:r>
          </a:p>
          <a:p>
            <a:endParaRPr lang="en-US" sz="1100">
              <a:solidFill>
                <a:schemeClr val="bg1"/>
              </a:solidFill>
            </a:endParaRPr>
          </a:p>
          <a:p>
            <a:endParaRPr lang="en-US" sz="1100">
              <a:solidFill>
                <a:schemeClr val="bg1"/>
              </a:solidFill>
            </a:endParaRPr>
          </a:p>
          <a:p>
            <a:r>
              <a:rPr lang="en-US" sz="1100">
                <a:solidFill>
                  <a:schemeClr val="bg1"/>
                </a:solidFill>
              </a:rPr>
              <a:t>EIFL Open Science bootcamp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F4C39E3-932B-49C1-AEC0-6957A0F3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354" y="4681538"/>
            <a:ext cx="499946" cy="176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C0EB9-2593-83FA-71F9-9981D85232E5}"/>
              </a:ext>
            </a:extLst>
          </p:cNvPr>
          <p:cNvSpPr txBox="1"/>
          <p:nvPr/>
        </p:nvSpPr>
        <p:spPr>
          <a:xfrm>
            <a:off x="8851612" y="2571750"/>
            <a:ext cx="292388" cy="24468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700">
                <a:solidFill>
                  <a:schemeClr val="tx2">
                    <a:lumMod val="50000"/>
                  </a:schemeClr>
                </a:solidFill>
              </a:rPr>
              <a:t>Photo by </a:t>
            </a:r>
            <a:r>
              <a:rPr lang="en-US" sz="700">
                <a:solidFill>
                  <a:schemeClr val="tx2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 Böhmer</a:t>
            </a:r>
            <a:r>
              <a:rPr lang="en-US" sz="700">
                <a:solidFill>
                  <a:schemeClr val="tx2">
                    <a:lumMod val="50000"/>
                  </a:schemeClr>
                </a:solidFill>
              </a:rPr>
              <a:t> on </a:t>
            </a:r>
            <a:r>
              <a:rPr lang="en-US" sz="700">
                <a:solidFill>
                  <a:schemeClr val="tx2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70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5C5B21-C976-28E6-77DE-47DFDBCF84D9}"/>
              </a:ext>
            </a:extLst>
          </p:cNvPr>
          <p:cNvSpPr/>
          <p:nvPr/>
        </p:nvSpPr>
        <p:spPr>
          <a:xfrm>
            <a:off x="4170200" y="30782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4FCC2-E3E2-F191-2556-4A7C984C3543}"/>
              </a:ext>
            </a:extLst>
          </p:cNvPr>
          <p:cNvSpPr/>
          <p:nvPr/>
        </p:nvSpPr>
        <p:spPr>
          <a:xfrm>
            <a:off x="4170200" y="340544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168F1-910D-AC0A-FD60-3C2E2FED3459}"/>
              </a:ext>
            </a:extLst>
          </p:cNvPr>
          <p:cNvSpPr/>
          <p:nvPr/>
        </p:nvSpPr>
        <p:spPr>
          <a:xfrm>
            <a:off x="5609582" y="1203029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0A6798-4D64-9C80-9235-A3A9EBFDF575}"/>
              </a:ext>
            </a:extLst>
          </p:cNvPr>
          <p:cNvSpPr/>
          <p:nvPr/>
        </p:nvSpPr>
        <p:spPr>
          <a:xfrm>
            <a:off x="5614975" y="2699857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2E003-1EC7-C722-4072-5E948C756D4E}"/>
              </a:ext>
            </a:extLst>
          </p:cNvPr>
          <p:cNvSpPr/>
          <p:nvPr/>
        </p:nvSpPr>
        <p:spPr>
          <a:xfrm>
            <a:off x="2725425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0C045D-24D7-120B-CC93-12A502871E12}"/>
              </a:ext>
            </a:extLst>
          </p:cNvPr>
          <p:cNvSpPr/>
          <p:nvPr/>
        </p:nvSpPr>
        <p:spPr>
          <a:xfrm>
            <a:off x="2730818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A8B2B-DB95-D1A8-9A9C-E7D281D1A4FC}"/>
              </a:ext>
            </a:extLst>
          </p:cNvPr>
          <p:cNvSpPr/>
          <p:nvPr/>
        </p:nvSpPr>
        <p:spPr>
          <a:xfrm rot="2396013">
            <a:off x="5490829" y="881196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22F91-0F59-71BD-46AF-FC53A70CA6A7}"/>
              </a:ext>
            </a:extLst>
          </p:cNvPr>
          <p:cNvSpPr/>
          <p:nvPr/>
        </p:nvSpPr>
        <p:spPr>
          <a:xfrm rot="5400000">
            <a:off x="6366286" y="2420455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4BF18C-6C55-899C-1F9E-3E3A2FB2BCBA}"/>
              </a:ext>
            </a:extLst>
          </p:cNvPr>
          <p:cNvSpPr/>
          <p:nvPr/>
        </p:nvSpPr>
        <p:spPr>
          <a:xfrm rot="8683210">
            <a:off x="5490828" y="3834069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F5109F-A022-C2AC-8096-1CA130EDE026}"/>
              </a:ext>
            </a:extLst>
          </p:cNvPr>
          <p:cNvSpPr/>
          <p:nvPr/>
        </p:nvSpPr>
        <p:spPr>
          <a:xfrm rot="19501851">
            <a:off x="3732092" y="90540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FE996E-2246-75E3-881D-FAE0D8FB25CF}"/>
              </a:ext>
            </a:extLst>
          </p:cNvPr>
          <p:cNvSpPr/>
          <p:nvPr/>
        </p:nvSpPr>
        <p:spPr>
          <a:xfrm rot="13092565">
            <a:off x="3769221" y="3789981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256A25-85E0-200E-AE06-BB27BF2D4A76}"/>
              </a:ext>
            </a:extLst>
          </p:cNvPr>
          <p:cNvSpPr/>
          <p:nvPr/>
        </p:nvSpPr>
        <p:spPr>
          <a:xfrm rot="16200000">
            <a:off x="2893279" y="241964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60B3-E794-6656-F99C-412B4626221B}"/>
              </a:ext>
            </a:extLst>
          </p:cNvPr>
          <p:cNvSpPr txBox="1"/>
          <p:nvPr/>
        </p:nvSpPr>
        <p:spPr>
          <a:xfrm>
            <a:off x="4277127" y="687118"/>
            <a:ext cx="9769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53B55-A521-04D9-B318-B06941896035}"/>
              </a:ext>
            </a:extLst>
          </p:cNvPr>
          <p:cNvSpPr txBox="1"/>
          <p:nvPr/>
        </p:nvSpPr>
        <p:spPr>
          <a:xfrm>
            <a:off x="5671294" y="1524826"/>
            <a:ext cx="1067421" cy="535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7C2E1-9DB7-8F22-166C-2B1A837C42CE}"/>
              </a:ext>
            </a:extLst>
          </p:cNvPr>
          <p:cNvSpPr txBox="1"/>
          <p:nvPr/>
        </p:nvSpPr>
        <p:spPr>
          <a:xfrm>
            <a:off x="5575743" y="2919458"/>
            <a:ext cx="12585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Processing &amp; analyzing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2719-D94C-4473-6816-326ADA41E44B}"/>
              </a:ext>
            </a:extLst>
          </p:cNvPr>
          <p:cNvSpPr txBox="1"/>
          <p:nvPr/>
        </p:nvSpPr>
        <p:spPr>
          <a:xfrm>
            <a:off x="4188899" y="3739258"/>
            <a:ext cx="1158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Preserving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EFEDD-6574-119E-7D08-2C6F07ED9E36}"/>
              </a:ext>
            </a:extLst>
          </p:cNvPr>
          <p:cNvSpPr txBox="1"/>
          <p:nvPr/>
        </p:nvSpPr>
        <p:spPr>
          <a:xfrm>
            <a:off x="2843612" y="3004214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E7EC3-E665-9F16-1A90-72A0E3B11ABE}"/>
              </a:ext>
            </a:extLst>
          </p:cNvPr>
          <p:cNvSpPr txBox="1"/>
          <p:nvPr/>
        </p:nvSpPr>
        <p:spPr>
          <a:xfrm>
            <a:off x="2832352" y="1530669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Reusing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D41544-C313-6E00-2028-CBB971CA00FF}"/>
              </a:ext>
            </a:extLst>
          </p:cNvPr>
          <p:cNvSpPr txBox="1"/>
          <p:nvPr/>
        </p:nvSpPr>
        <p:spPr>
          <a:xfrm>
            <a:off x="6964834" y="2238276"/>
            <a:ext cx="1922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research</a:t>
            </a:r>
          </a:p>
        </p:txBody>
      </p:sp>
    </p:spTree>
    <p:extLst>
      <p:ext uri="{BB962C8B-B14F-4D97-AF65-F5344CB8AC3E}">
        <p14:creationId xmlns:p14="http://schemas.microsoft.com/office/powerpoint/2010/main" val="422942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5C5B21-C976-28E6-77DE-47DFDBCF84D9}"/>
              </a:ext>
            </a:extLst>
          </p:cNvPr>
          <p:cNvSpPr/>
          <p:nvPr/>
        </p:nvSpPr>
        <p:spPr>
          <a:xfrm>
            <a:off x="4170200" y="30782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4FCC2-E3E2-F191-2556-4A7C984C3543}"/>
              </a:ext>
            </a:extLst>
          </p:cNvPr>
          <p:cNvSpPr/>
          <p:nvPr/>
        </p:nvSpPr>
        <p:spPr>
          <a:xfrm>
            <a:off x="4170200" y="3405445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168F1-910D-AC0A-FD60-3C2E2FED3459}"/>
              </a:ext>
            </a:extLst>
          </p:cNvPr>
          <p:cNvSpPr/>
          <p:nvPr/>
        </p:nvSpPr>
        <p:spPr>
          <a:xfrm>
            <a:off x="5609582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0A6798-4D64-9C80-9235-A3A9EBFDF575}"/>
              </a:ext>
            </a:extLst>
          </p:cNvPr>
          <p:cNvSpPr/>
          <p:nvPr/>
        </p:nvSpPr>
        <p:spPr>
          <a:xfrm>
            <a:off x="5614975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2E003-1EC7-C722-4072-5E948C756D4E}"/>
              </a:ext>
            </a:extLst>
          </p:cNvPr>
          <p:cNvSpPr/>
          <p:nvPr/>
        </p:nvSpPr>
        <p:spPr>
          <a:xfrm>
            <a:off x="2725425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0C045D-24D7-120B-CC93-12A502871E12}"/>
              </a:ext>
            </a:extLst>
          </p:cNvPr>
          <p:cNvSpPr/>
          <p:nvPr/>
        </p:nvSpPr>
        <p:spPr>
          <a:xfrm>
            <a:off x="2730818" y="2699857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A8B2B-DB95-D1A8-9A9C-E7D281D1A4FC}"/>
              </a:ext>
            </a:extLst>
          </p:cNvPr>
          <p:cNvSpPr/>
          <p:nvPr/>
        </p:nvSpPr>
        <p:spPr>
          <a:xfrm rot="2396013">
            <a:off x="5490829" y="881196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22F91-0F59-71BD-46AF-FC53A70CA6A7}"/>
              </a:ext>
            </a:extLst>
          </p:cNvPr>
          <p:cNvSpPr/>
          <p:nvPr/>
        </p:nvSpPr>
        <p:spPr>
          <a:xfrm rot="5400000">
            <a:off x="6366286" y="2420455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4BF18C-6C55-899C-1F9E-3E3A2FB2BCBA}"/>
              </a:ext>
            </a:extLst>
          </p:cNvPr>
          <p:cNvSpPr/>
          <p:nvPr/>
        </p:nvSpPr>
        <p:spPr>
          <a:xfrm rot="8683210">
            <a:off x="5490828" y="3834069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F5109F-A022-C2AC-8096-1CA130EDE026}"/>
              </a:ext>
            </a:extLst>
          </p:cNvPr>
          <p:cNvSpPr/>
          <p:nvPr/>
        </p:nvSpPr>
        <p:spPr>
          <a:xfrm rot="19501851">
            <a:off x="3732092" y="90540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FE996E-2246-75E3-881D-FAE0D8FB25CF}"/>
              </a:ext>
            </a:extLst>
          </p:cNvPr>
          <p:cNvSpPr/>
          <p:nvPr/>
        </p:nvSpPr>
        <p:spPr>
          <a:xfrm rot="13092565">
            <a:off x="3769221" y="3789981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256A25-85E0-200E-AE06-BB27BF2D4A76}"/>
              </a:ext>
            </a:extLst>
          </p:cNvPr>
          <p:cNvSpPr/>
          <p:nvPr/>
        </p:nvSpPr>
        <p:spPr>
          <a:xfrm rot="16200000">
            <a:off x="2893279" y="241964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60B3-E794-6656-F99C-412B4626221B}"/>
              </a:ext>
            </a:extLst>
          </p:cNvPr>
          <p:cNvSpPr txBox="1"/>
          <p:nvPr/>
        </p:nvSpPr>
        <p:spPr>
          <a:xfrm>
            <a:off x="4277127" y="687118"/>
            <a:ext cx="9769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53B55-A521-04D9-B318-B06941896035}"/>
              </a:ext>
            </a:extLst>
          </p:cNvPr>
          <p:cNvSpPr txBox="1"/>
          <p:nvPr/>
        </p:nvSpPr>
        <p:spPr>
          <a:xfrm>
            <a:off x="5671294" y="1524826"/>
            <a:ext cx="1067421" cy="535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7C2E1-9DB7-8F22-166C-2B1A837C42CE}"/>
              </a:ext>
            </a:extLst>
          </p:cNvPr>
          <p:cNvSpPr txBox="1"/>
          <p:nvPr/>
        </p:nvSpPr>
        <p:spPr>
          <a:xfrm>
            <a:off x="5575743" y="2919458"/>
            <a:ext cx="12585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Processing &amp; analyzing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2719-D94C-4473-6816-326ADA41E44B}"/>
              </a:ext>
            </a:extLst>
          </p:cNvPr>
          <p:cNvSpPr txBox="1"/>
          <p:nvPr/>
        </p:nvSpPr>
        <p:spPr>
          <a:xfrm>
            <a:off x="4188899" y="3739258"/>
            <a:ext cx="1158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Preserving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EFEDD-6574-119E-7D08-2C6F07ED9E36}"/>
              </a:ext>
            </a:extLst>
          </p:cNvPr>
          <p:cNvSpPr txBox="1"/>
          <p:nvPr/>
        </p:nvSpPr>
        <p:spPr>
          <a:xfrm>
            <a:off x="2843612" y="3004214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E7EC3-E665-9F16-1A90-72A0E3B11ABE}"/>
              </a:ext>
            </a:extLst>
          </p:cNvPr>
          <p:cNvSpPr txBox="1"/>
          <p:nvPr/>
        </p:nvSpPr>
        <p:spPr>
          <a:xfrm>
            <a:off x="2832352" y="1530669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Reusing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199960-F15F-6EDD-3B88-945FFFCC3829}"/>
              </a:ext>
            </a:extLst>
          </p:cNvPr>
          <p:cNvSpPr txBox="1"/>
          <p:nvPr/>
        </p:nvSpPr>
        <p:spPr>
          <a:xfrm>
            <a:off x="2123074" y="4095659"/>
            <a:ext cx="1922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After research</a:t>
            </a:r>
          </a:p>
        </p:txBody>
      </p:sp>
    </p:spTree>
    <p:extLst>
      <p:ext uri="{BB962C8B-B14F-4D97-AF65-F5344CB8AC3E}">
        <p14:creationId xmlns:p14="http://schemas.microsoft.com/office/powerpoint/2010/main" val="80296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5C5B21-C976-28E6-77DE-47DFDBCF84D9}"/>
              </a:ext>
            </a:extLst>
          </p:cNvPr>
          <p:cNvSpPr/>
          <p:nvPr/>
        </p:nvSpPr>
        <p:spPr>
          <a:xfrm>
            <a:off x="4170200" y="30782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4FCC2-E3E2-F191-2556-4A7C984C3543}"/>
              </a:ext>
            </a:extLst>
          </p:cNvPr>
          <p:cNvSpPr/>
          <p:nvPr/>
        </p:nvSpPr>
        <p:spPr>
          <a:xfrm>
            <a:off x="4170200" y="340544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168F1-910D-AC0A-FD60-3C2E2FED3459}"/>
              </a:ext>
            </a:extLst>
          </p:cNvPr>
          <p:cNvSpPr/>
          <p:nvPr/>
        </p:nvSpPr>
        <p:spPr>
          <a:xfrm>
            <a:off x="5609582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0A6798-4D64-9C80-9235-A3A9EBFDF575}"/>
              </a:ext>
            </a:extLst>
          </p:cNvPr>
          <p:cNvSpPr/>
          <p:nvPr/>
        </p:nvSpPr>
        <p:spPr>
          <a:xfrm>
            <a:off x="5614975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2E003-1EC7-C722-4072-5E948C756D4E}"/>
              </a:ext>
            </a:extLst>
          </p:cNvPr>
          <p:cNvSpPr/>
          <p:nvPr/>
        </p:nvSpPr>
        <p:spPr>
          <a:xfrm>
            <a:off x="2725425" y="1203029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0C045D-24D7-120B-CC93-12A502871E12}"/>
              </a:ext>
            </a:extLst>
          </p:cNvPr>
          <p:cNvSpPr/>
          <p:nvPr/>
        </p:nvSpPr>
        <p:spPr>
          <a:xfrm>
            <a:off x="2730818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A8B2B-DB95-D1A8-9A9C-E7D281D1A4FC}"/>
              </a:ext>
            </a:extLst>
          </p:cNvPr>
          <p:cNvSpPr/>
          <p:nvPr/>
        </p:nvSpPr>
        <p:spPr>
          <a:xfrm rot="2396013">
            <a:off x="5490829" y="881196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22F91-0F59-71BD-46AF-FC53A70CA6A7}"/>
              </a:ext>
            </a:extLst>
          </p:cNvPr>
          <p:cNvSpPr/>
          <p:nvPr/>
        </p:nvSpPr>
        <p:spPr>
          <a:xfrm rot="5400000">
            <a:off x="6366286" y="2420455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4BF18C-6C55-899C-1F9E-3E3A2FB2BCBA}"/>
              </a:ext>
            </a:extLst>
          </p:cNvPr>
          <p:cNvSpPr/>
          <p:nvPr/>
        </p:nvSpPr>
        <p:spPr>
          <a:xfrm rot="8683210">
            <a:off x="5490828" y="3834069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F5109F-A022-C2AC-8096-1CA130EDE026}"/>
              </a:ext>
            </a:extLst>
          </p:cNvPr>
          <p:cNvSpPr/>
          <p:nvPr/>
        </p:nvSpPr>
        <p:spPr>
          <a:xfrm rot="19501851">
            <a:off x="3732092" y="90540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FE996E-2246-75E3-881D-FAE0D8FB25CF}"/>
              </a:ext>
            </a:extLst>
          </p:cNvPr>
          <p:cNvSpPr/>
          <p:nvPr/>
        </p:nvSpPr>
        <p:spPr>
          <a:xfrm rot="13092565">
            <a:off x="3769221" y="3789981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256A25-85E0-200E-AE06-BB27BF2D4A76}"/>
              </a:ext>
            </a:extLst>
          </p:cNvPr>
          <p:cNvSpPr/>
          <p:nvPr/>
        </p:nvSpPr>
        <p:spPr>
          <a:xfrm rot="16200000">
            <a:off x="2893279" y="241964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60B3-E794-6656-F99C-412B4626221B}"/>
              </a:ext>
            </a:extLst>
          </p:cNvPr>
          <p:cNvSpPr txBox="1"/>
          <p:nvPr/>
        </p:nvSpPr>
        <p:spPr>
          <a:xfrm>
            <a:off x="4277127" y="687118"/>
            <a:ext cx="9769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53B55-A521-04D9-B318-B06941896035}"/>
              </a:ext>
            </a:extLst>
          </p:cNvPr>
          <p:cNvSpPr txBox="1"/>
          <p:nvPr/>
        </p:nvSpPr>
        <p:spPr>
          <a:xfrm>
            <a:off x="5671294" y="1524826"/>
            <a:ext cx="1067421" cy="535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7C2E1-9DB7-8F22-166C-2B1A837C42CE}"/>
              </a:ext>
            </a:extLst>
          </p:cNvPr>
          <p:cNvSpPr txBox="1"/>
          <p:nvPr/>
        </p:nvSpPr>
        <p:spPr>
          <a:xfrm>
            <a:off x="5575743" y="2919458"/>
            <a:ext cx="12585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Processing &amp; analyzing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2719-D94C-4473-6816-326ADA41E44B}"/>
              </a:ext>
            </a:extLst>
          </p:cNvPr>
          <p:cNvSpPr txBox="1"/>
          <p:nvPr/>
        </p:nvSpPr>
        <p:spPr>
          <a:xfrm>
            <a:off x="4188899" y="3739258"/>
            <a:ext cx="1158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Preserving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EFEDD-6574-119E-7D08-2C6F07ED9E36}"/>
              </a:ext>
            </a:extLst>
          </p:cNvPr>
          <p:cNvSpPr txBox="1"/>
          <p:nvPr/>
        </p:nvSpPr>
        <p:spPr>
          <a:xfrm>
            <a:off x="2843612" y="3004214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E7EC3-E665-9F16-1A90-72A0E3B11ABE}"/>
              </a:ext>
            </a:extLst>
          </p:cNvPr>
          <p:cNvSpPr txBox="1"/>
          <p:nvPr/>
        </p:nvSpPr>
        <p:spPr>
          <a:xfrm>
            <a:off x="2832352" y="1530669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Reusing data</a:t>
            </a:r>
          </a:p>
        </p:txBody>
      </p:sp>
    </p:spTree>
    <p:extLst>
      <p:ext uri="{BB962C8B-B14F-4D97-AF65-F5344CB8AC3E}">
        <p14:creationId xmlns:p14="http://schemas.microsoft.com/office/powerpoint/2010/main" val="225206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Planning phase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Management Plan (DMP)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research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compliance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existing data sources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 and processing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security measures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management cost</a:t>
            </a:r>
          </a:p>
          <a:p>
            <a:pPr marL="285750" indent="-285750"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Long-term preservation and sharing</a:t>
            </a:r>
          </a:p>
          <a:p>
            <a:pPr marL="285750" indent="-285750">
              <a:spcAft>
                <a:spcPts val="1200"/>
              </a:spcAft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B5205-6F62-4304-8A56-5D6CDD02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88A9B8-1FF2-7187-2FA6-F1A33EE757D8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</a:rPr>
              <a:t>Photo by </a:t>
            </a:r>
            <a:r>
              <a:rPr lang="en-US" sz="9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Jess Bailey</a:t>
            </a:r>
            <a:r>
              <a:rPr lang="en-US" sz="900">
                <a:solidFill>
                  <a:schemeClr val="bg1"/>
                </a:solidFill>
              </a:rPr>
              <a:t> on </a:t>
            </a:r>
            <a:r>
              <a:rPr lang="en-US" sz="9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Collecting data phase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11699" y="1152474"/>
            <a:ext cx="4903767" cy="3667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Collecting and/or generating data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 data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file and folder naming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agree on terminology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words with _ (underscore)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 format - ISO 8601: YYYYMMDD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folder structure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version control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version number: v1, v2_1, final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8BE43-52EC-4BF0-41AF-0EEAF504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0EF68-21C3-E7C7-2631-17E12D403734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</a:rPr>
              <a:t>Photo by </a:t>
            </a:r>
            <a:r>
              <a:rPr lang="en-US" sz="9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Lee</a:t>
            </a:r>
            <a:r>
              <a:rPr lang="en-US" sz="900">
                <a:solidFill>
                  <a:schemeClr val="bg1"/>
                </a:solidFill>
              </a:rPr>
              <a:t> on </a:t>
            </a:r>
            <a:r>
              <a:rPr lang="en-US" sz="9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Collecting data phase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11700" y="1017726"/>
            <a:ext cx="5524656" cy="41257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Metadata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standardized, structured, human- and machine-readable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resources: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RDMkit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(Elixir-Europe),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Metadata MOOC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standards: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FAIRsharing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RDA metadata directory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tools: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Dublin Core generator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ENA checklist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…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ELN – electronic lab notebooks (</a:t>
            </a:r>
            <a:r>
              <a:rPr lang="en-US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Jupyter Notebook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README file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https://guides.lib.uci.edu/datamanagement/readme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GitHub</a:t>
            </a:r>
          </a:p>
          <a:p>
            <a:pPr marL="1200150" lvl="2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be used for version control</a:t>
            </a:r>
          </a:p>
          <a:p>
            <a:pPr marL="742950" lvl="1" indent="-285750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anything that can provide additional information on data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FCAA3-35C1-B735-FFD6-8C6BF0F0A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EF8AC8-655A-63A9-35AB-EBA533F378CC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</a:rPr>
              <a:t>Photo by </a:t>
            </a:r>
            <a:r>
              <a:rPr lang="en-US" sz="90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Lee</a:t>
            </a:r>
            <a:r>
              <a:rPr lang="en-US" sz="900">
                <a:solidFill>
                  <a:schemeClr val="bg1"/>
                </a:solidFill>
              </a:rPr>
              <a:t> on </a:t>
            </a:r>
            <a:r>
              <a:rPr lang="en-US" sz="90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0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4104-1BA8-6EFF-C9D8-DD2BABF6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Processing &amp; analizing</a:t>
            </a:r>
            <a:br>
              <a:rPr lang="en">
                <a:solidFill>
                  <a:schemeClr val="accent4">
                    <a:lumMod val="50000"/>
                  </a:schemeClr>
                </a:solidFill>
              </a:rPr>
            </a:br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phase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8B9BB-788A-71EA-033A-500725CCF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63758"/>
            <a:ext cx="5219855" cy="3416400"/>
          </a:xfrm>
        </p:spPr>
        <p:txBody>
          <a:bodyPr/>
          <a:lstStyle/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 and interpretation of data</a:t>
            </a:r>
          </a:p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Anonymize sensitive data</a:t>
            </a:r>
          </a:p>
          <a:p>
            <a:pPr lvl="1"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Amnesia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(OpenAIRE)</a:t>
            </a:r>
          </a:p>
          <a:p>
            <a:pPr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cleaning, validation and quality checking</a:t>
            </a:r>
          </a:p>
          <a:p>
            <a:pPr lvl="1"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OpenRefine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Describing and documenting</a:t>
            </a:r>
          </a:p>
          <a:p>
            <a:pPr>
              <a:lnSpc>
                <a:spcPct val="2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Storing, organizing, version control</a:t>
            </a:r>
          </a:p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D3DB3-D9D5-379D-9776-5122D0A10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0A725-BCE9-678B-4B00-BA70E6B5E699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</a:rPr>
              <a:t>Photo by </a:t>
            </a:r>
            <a:r>
              <a:rPr lang="en-US" sz="9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 Calescu</a:t>
            </a:r>
            <a:r>
              <a:rPr lang="en-US" sz="900">
                <a:solidFill>
                  <a:schemeClr val="bg1"/>
                </a:solidFill>
              </a:rPr>
              <a:t> on </a:t>
            </a:r>
            <a:r>
              <a:rPr lang="en-US" sz="9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5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4A51-4138-7D36-3FC7-F78FE564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Preserving data phase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368F4-6A03-6D53-0C2A-27A94FE35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3999900" cy="3825925"/>
          </a:xfrm>
        </p:spPr>
        <p:txBody>
          <a:bodyPr/>
          <a:lstStyle/>
          <a:p>
            <a:pPr marL="139700" indent="0"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needs to be safe and preserved during and after the research.</a:t>
            </a:r>
          </a:p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lnSpc>
                <a:spcPct val="150000"/>
              </a:lnSpc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Preservation during the active phase: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backup plan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3-2-1 rule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recommend cloud storage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backup and long-term preservation are NOT the same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control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password protection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encryption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53252-4E56-7673-63DB-0A2DC017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82" y="1101423"/>
            <a:ext cx="3648818" cy="35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1811B-CE9A-96C5-B459-7B75233892A3}"/>
              </a:ext>
            </a:extLst>
          </p:cNvPr>
          <p:cNvSpPr txBox="1"/>
          <p:nvPr/>
        </p:nvSpPr>
        <p:spPr>
          <a:xfrm>
            <a:off x="4260300" y="46199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</a:rPr>
              <a:t>Image by 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</a:rPr>
              <a:t> from 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</a:rPr>
              <a:t> under 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</a:t>
            </a:r>
            <a:r>
              <a:rPr lang="en-US" sz="1000" b="0" i="0" strike="noStrike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+mn-lt"/>
              </a:rPr>
              <a:t> license</a:t>
            </a:r>
            <a:endParaRPr lang="en-US" sz="1000">
              <a:solidFill>
                <a:schemeClr val="accent2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549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4A51-4138-7D36-3FC7-F78FE564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Preserving data phase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368F4-6A03-6D53-0C2A-27A94FE35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3999900" cy="3825925"/>
          </a:xfrm>
        </p:spPr>
        <p:txBody>
          <a:bodyPr/>
          <a:lstStyle/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9700" indent="0"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Long-term preservation :</a:t>
            </a:r>
          </a:p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selection and appraisal</a:t>
            </a:r>
          </a:p>
          <a:p>
            <a:pPr marL="139700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Migrating to open and sustainable formats</a:t>
            </a:r>
          </a:p>
          <a:p>
            <a:pPr lvl="1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DANS list of preferred formats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9600" lvl="1" indent="0"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Archive both data and documentation</a:t>
            </a:r>
          </a:p>
          <a:p>
            <a:pPr lvl="1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93F7C-FCCE-7648-AAF8-D6D8015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17" y="0"/>
            <a:ext cx="341658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405C36-5CDF-2764-B9D5-54542F6C6CD3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Photo by 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Ula Kuźma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8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4A51-4138-7D36-3FC7-F78FE564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>
                <a:solidFill>
                  <a:schemeClr val="accent4">
                    <a:lumMod val="50000"/>
                  </a:schemeClr>
                </a:solidFill>
              </a:rPr>
              <a:t>Data lifecycle: Sharing data phase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368F4-6A03-6D53-0C2A-27A94FE35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4"/>
            <a:ext cx="4260301" cy="38259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discipline specific or generic data repository, 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rather than publishing data as supplementary in journal articles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re3data.org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certified repositories: CoreTrustSeal, ISO 16363, Nestor Seal; 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 standing and solid user base – Zenodo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metadata and documentation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license and access control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for funder requirements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licenses for data and for software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paper</a:t>
            </a:r>
          </a:p>
          <a:p>
            <a:pPr lvl="1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5BFCC-2050-D5D4-3759-AEBD8D48D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12C19-2725-1A11-FBC4-FAB1684247C7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Photo by 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Sandra Grünewald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n-US" sz="90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1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AC4B-B756-F7C3-57DE-09DD05A2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Training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E2F9B-0ADB-E4ED-6D28-10AD87AA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687411" cy="341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Complexity of the topic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RDM, DMP, FAIR, Data publishing and licenses, Open Data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Terminology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Misconceptions (Open Data, data scooping)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practice, but not always mandatory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work for researchers, “administrative burden”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Infrastructure (in national language)</a:t>
            </a:r>
          </a:p>
          <a:p>
            <a:pPr>
              <a:lnSpc>
                <a:spcPct val="15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incentives</a:t>
            </a:r>
          </a:p>
        </p:txBody>
      </p:sp>
    </p:spTree>
    <p:extLst>
      <p:ext uri="{BB962C8B-B14F-4D97-AF65-F5344CB8AC3E}">
        <p14:creationId xmlns:p14="http://schemas.microsoft.com/office/powerpoint/2010/main" val="346620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Training tips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4741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teaching everything about RDM in one event. 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break it down in smaller pieces (DMP, FAIR, data publishing);</a:t>
            </a:r>
          </a:p>
          <a:p>
            <a:pPr marL="285750" indent="-285750"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in mind final goals of RDM: data is secured and preserved, easy to find, understand and reuse;</a:t>
            </a:r>
          </a:p>
          <a:p>
            <a:pPr marL="285750" indent="-285750"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soon as possible deal with misconceptions, especially about unauthorised data usage and open data;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13536-0901-F32B-07D9-19C45486DD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champions. Use the researchers that had previous experience with data management.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Explain terminology used in RDM</a:t>
            </a:r>
            <a:r>
              <a:rPr lang="en-US" sz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 use cases;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recommended materials with you. DIY (in national language);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informed about the policies and requirements;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</a:pP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informed on new developments.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Questions?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14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Obrad </a:t>
            </a:r>
            <a:r>
              <a:rPr lang="sr-Latn-RS"/>
              <a:t>Vučkovac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1400"/>
              <a:t>University of Belgrade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1400"/>
              <a:t>Vinča Institute of Nuclear Sciences - </a:t>
            </a:r>
            <a:r>
              <a:rPr lang="en-US" sz="1400"/>
              <a:t>Library</a:t>
            </a:r>
            <a:endParaRPr lang="sr-Latn-RS"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r-Latn-RS" sz="1400"/>
              <a:t>ORCID: </a:t>
            </a:r>
            <a:r>
              <a:rPr lang="sr-Latn-RS" sz="1400">
                <a:hlinkClick r:id="rId3"/>
              </a:rPr>
              <a:t>0000-0001-5616-2680</a:t>
            </a:r>
            <a:endParaRPr sz="1400"/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A3E7F6E4-095B-4739-503A-8A6E9E33C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83" y="4449202"/>
            <a:ext cx="679434" cy="239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643B9-CD37-6967-5C24-BE601612B93C}"/>
              </a:ext>
            </a:extLst>
          </p:cNvPr>
          <p:cNvSpPr txBox="1"/>
          <p:nvPr/>
        </p:nvSpPr>
        <p:spPr>
          <a:xfrm>
            <a:off x="1354667" y="4353431"/>
            <a:ext cx="690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Except as otherwise noted, this </a:t>
            </a:r>
            <a:r>
              <a:rPr lang="sr-Latn-R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licensed under the Creative Commons Attribution 4.0 International Licence.  </a:t>
            </a:r>
          </a:p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view a copy of this licence, visit 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http://creativecommons.org/licenses/by/4.0/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" name="Picture 2" descr="D:\BIBLIOTEKA\razno\Za_sajt_Biblioteke\Vinca_Joomla!\Vinca_Logo.png">
            <a:extLst>
              <a:ext uri="{FF2B5EF4-FFF2-40B4-BE49-F238E27FC236}">
                <a16:creationId xmlns:a16="http://schemas.microsoft.com/office/drawing/2014/main" id="{4B886701-F4FE-4573-AB1D-67CB01F0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48" y="310275"/>
            <a:ext cx="773152" cy="6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752278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data management (RDM) refers to the organization, storage, preservation, and sharing of data that was generated or collected and used in a research project.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Data Management = good research practice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 goal of RDM is that data are: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secured and preserved;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find, understand and reuse.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Research data management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Research data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09811" cy="3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data - information that has been collected, observed, generated or created to validate original research findings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Depends on audience;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and non-digital data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Non-digital data --&gt; physical samples, 3D digitization; include metadata;</a:t>
            </a:r>
            <a:endParaRPr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Question: </a:t>
            </a:r>
            <a:r>
              <a:rPr lang="en" sz="16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needs for data to be understandable and reusable, even after some longer period of time?</a:t>
            </a: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needs metadata and other documentation (codebook, software code, lab notebooks, data quality assessments, etc.), and to be in sustainable formats.</a:t>
            </a:r>
            <a:endParaRPr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data and metadata needs to be ready for both</a:t>
            </a:r>
            <a:endParaRPr sz="180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AA3F2E5-7528-95DC-8F9C-691110BE1F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humans</a:t>
            </a:r>
            <a:r>
              <a:rPr lang="en" sz="280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machines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94EB0-54B2-E1EE-209A-0C4393291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27" y="564444"/>
            <a:ext cx="2673732" cy="401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E0459-8492-A1A7-0CCA-C0CD6BB2B968}"/>
              </a:ext>
            </a:extLst>
          </p:cNvPr>
          <p:cNvSpPr txBox="1"/>
          <p:nvPr/>
        </p:nvSpPr>
        <p:spPr>
          <a:xfrm>
            <a:off x="6385122" y="4862983"/>
            <a:ext cx="275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2">
                    <a:lumMod val="60000"/>
                    <a:lumOff val="40000"/>
                  </a:schemeClr>
                </a:solidFill>
              </a:rPr>
              <a:t>Photo by </a:t>
            </a:r>
            <a:r>
              <a:rPr lang="en-US" sz="900">
                <a:solidFill>
                  <a:schemeClr val="bg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Arif Riyanto</a:t>
            </a:r>
            <a:r>
              <a:rPr lang="en-US" sz="900">
                <a:solidFill>
                  <a:schemeClr val="bg2">
                    <a:lumMod val="60000"/>
                    <a:lumOff val="40000"/>
                  </a:schemeClr>
                </a:solidFill>
              </a:rPr>
              <a:t> on </a:t>
            </a:r>
            <a:r>
              <a:rPr lang="en-US" sz="900">
                <a:solidFill>
                  <a:schemeClr val="bg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9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The need for RDM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Reasons why researchers need a good RDM practice: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requirements: funder, institution, publisher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ex. </a:t>
            </a:r>
            <a:r>
              <a:rPr lang="en" u="sng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Horizon Europe</a:t>
            </a: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" u="sng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Bill &amp; Melinda Gates Foundation</a:t>
            </a: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" u="sng">
                <a:solidFill>
                  <a:schemeClr val="hlin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Wellcome Trust</a:t>
            </a: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etc.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scientific communication and cooperation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citations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transparency, reproducibility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 of data loss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duplication of efforts 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ethical research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>
                    <a:lumMod val="50000"/>
                  </a:schemeClr>
                </a:solidFill>
              </a:rPr>
              <a:t>Common RDM misconceptions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misconseptions regarding RDM: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administrative burden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scooping, lack of control over data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RDM does not mean Open data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fear of wrong data interpretation 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IPR issues, data privacy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fact, all these issues can be solved with good RDM practice.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Tips: be prepared; have “data champion” with you; design a website (with Q&amp;A); promote RDM use cases on workshops, website and/or social media</a:t>
            </a: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11700" y="3644829"/>
            <a:ext cx="2413725" cy="11908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4">
                    <a:lumMod val="50000"/>
                  </a:schemeClr>
                </a:solidFill>
              </a:rPr>
              <a:t>Research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4">
                    <a:lumMod val="50000"/>
                  </a:schemeClr>
                </a:solidFill>
              </a:rPr>
              <a:t>data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4">
                    <a:lumMod val="50000"/>
                  </a:schemeClr>
                </a:solidFill>
              </a:rPr>
              <a:t>lifecycle</a:t>
            </a: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5C5B21-C976-28E6-77DE-47DFDBCF84D9}"/>
              </a:ext>
            </a:extLst>
          </p:cNvPr>
          <p:cNvSpPr/>
          <p:nvPr/>
        </p:nvSpPr>
        <p:spPr>
          <a:xfrm>
            <a:off x="4170200" y="30782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4FCC2-E3E2-F191-2556-4A7C984C3543}"/>
              </a:ext>
            </a:extLst>
          </p:cNvPr>
          <p:cNvSpPr/>
          <p:nvPr/>
        </p:nvSpPr>
        <p:spPr>
          <a:xfrm>
            <a:off x="4170200" y="340544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168F1-910D-AC0A-FD60-3C2E2FED3459}"/>
              </a:ext>
            </a:extLst>
          </p:cNvPr>
          <p:cNvSpPr/>
          <p:nvPr/>
        </p:nvSpPr>
        <p:spPr>
          <a:xfrm>
            <a:off x="5609582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0A6798-4D64-9C80-9235-A3A9EBFDF575}"/>
              </a:ext>
            </a:extLst>
          </p:cNvPr>
          <p:cNvSpPr/>
          <p:nvPr/>
        </p:nvSpPr>
        <p:spPr>
          <a:xfrm>
            <a:off x="5614975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2E003-1EC7-C722-4072-5E948C756D4E}"/>
              </a:ext>
            </a:extLst>
          </p:cNvPr>
          <p:cNvSpPr/>
          <p:nvPr/>
        </p:nvSpPr>
        <p:spPr>
          <a:xfrm>
            <a:off x="2725425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0C045D-24D7-120B-CC93-12A502871E12}"/>
              </a:ext>
            </a:extLst>
          </p:cNvPr>
          <p:cNvSpPr/>
          <p:nvPr/>
        </p:nvSpPr>
        <p:spPr>
          <a:xfrm>
            <a:off x="2730818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A8B2B-DB95-D1A8-9A9C-E7D281D1A4FC}"/>
              </a:ext>
            </a:extLst>
          </p:cNvPr>
          <p:cNvSpPr/>
          <p:nvPr/>
        </p:nvSpPr>
        <p:spPr>
          <a:xfrm rot="2396013">
            <a:off x="5490829" y="881196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22F91-0F59-71BD-46AF-FC53A70CA6A7}"/>
              </a:ext>
            </a:extLst>
          </p:cNvPr>
          <p:cNvSpPr/>
          <p:nvPr/>
        </p:nvSpPr>
        <p:spPr>
          <a:xfrm rot="5400000">
            <a:off x="6366286" y="2420455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4BF18C-6C55-899C-1F9E-3E3A2FB2BCBA}"/>
              </a:ext>
            </a:extLst>
          </p:cNvPr>
          <p:cNvSpPr/>
          <p:nvPr/>
        </p:nvSpPr>
        <p:spPr>
          <a:xfrm rot="8683210">
            <a:off x="5490828" y="3834069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F5109F-A022-C2AC-8096-1CA130EDE026}"/>
              </a:ext>
            </a:extLst>
          </p:cNvPr>
          <p:cNvSpPr/>
          <p:nvPr/>
        </p:nvSpPr>
        <p:spPr>
          <a:xfrm rot="19501851">
            <a:off x="3732092" y="90540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FE996E-2246-75E3-881D-FAE0D8FB25CF}"/>
              </a:ext>
            </a:extLst>
          </p:cNvPr>
          <p:cNvSpPr/>
          <p:nvPr/>
        </p:nvSpPr>
        <p:spPr>
          <a:xfrm rot="13092565">
            <a:off x="3769221" y="3789981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256A25-85E0-200E-AE06-BB27BF2D4A76}"/>
              </a:ext>
            </a:extLst>
          </p:cNvPr>
          <p:cNvSpPr/>
          <p:nvPr/>
        </p:nvSpPr>
        <p:spPr>
          <a:xfrm rot="16200000">
            <a:off x="2893279" y="241964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60B3-E794-6656-F99C-412B4626221B}"/>
              </a:ext>
            </a:extLst>
          </p:cNvPr>
          <p:cNvSpPr txBox="1"/>
          <p:nvPr/>
        </p:nvSpPr>
        <p:spPr>
          <a:xfrm>
            <a:off x="4277127" y="687118"/>
            <a:ext cx="9769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53B55-A521-04D9-B318-B06941896035}"/>
              </a:ext>
            </a:extLst>
          </p:cNvPr>
          <p:cNvSpPr txBox="1"/>
          <p:nvPr/>
        </p:nvSpPr>
        <p:spPr>
          <a:xfrm>
            <a:off x="5671294" y="1524826"/>
            <a:ext cx="1067421" cy="535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7C2E1-9DB7-8F22-166C-2B1A837C42CE}"/>
              </a:ext>
            </a:extLst>
          </p:cNvPr>
          <p:cNvSpPr txBox="1"/>
          <p:nvPr/>
        </p:nvSpPr>
        <p:spPr>
          <a:xfrm>
            <a:off x="5575743" y="2919458"/>
            <a:ext cx="12585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Processing &amp; analyzing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2719-D94C-4473-6816-326ADA41E44B}"/>
              </a:ext>
            </a:extLst>
          </p:cNvPr>
          <p:cNvSpPr txBox="1"/>
          <p:nvPr/>
        </p:nvSpPr>
        <p:spPr>
          <a:xfrm>
            <a:off x="4188899" y="3739258"/>
            <a:ext cx="1158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Preserving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EFEDD-6574-119E-7D08-2C6F07ED9E36}"/>
              </a:ext>
            </a:extLst>
          </p:cNvPr>
          <p:cNvSpPr txBox="1"/>
          <p:nvPr/>
        </p:nvSpPr>
        <p:spPr>
          <a:xfrm>
            <a:off x="2843612" y="3004214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E7EC3-E665-9F16-1A90-72A0E3B11ABE}"/>
              </a:ext>
            </a:extLst>
          </p:cNvPr>
          <p:cNvSpPr txBox="1"/>
          <p:nvPr/>
        </p:nvSpPr>
        <p:spPr>
          <a:xfrm>
            <a:off x="2832352" y="1530669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Reusing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5C5B21-C976-28E6-77DE-47DFDBCF84D9}"/>
              </a:ext>
            </a:extLst>
          </p:cNvPr>
          <p:cNvSpPr/>
          <p:nvPr/>
        </p:nvSpPr>
        <p:spPr>
          <a:xfrm>
            <a:off x="4170200" y="307825"/>
            <a:ext cx="1190846" cy="119084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4FCC2-E3E2-F191-2556-4A7C984C3543}"/>
              </a:ext>
            </a:extLst>
          </p:cNvPr>
          <p:cNvSpPr/>
          <p:nvPr/>
        </p:nvSpPr>
        <p:spPr>
          <a:xfrm>
            <a:off x="4170200" y="3405445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168F1-910D-AC0A-FD60-3C2E2FED3459}"/>
              </a:ext>
            </a:extLst>
          </p:cNvPr>
          <p:cNvSpPr/>
          <p:nvPr/>
        </p:nvSpPr>
        <p:spPr>
          <a:xfrm>
            <a:off x="5609582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0A6798-4D64-9C80-9235-A3A9EBFDF575}"/>
              </a:ext>
            </a:extLst>
          </p:cNvPr>
          <p:cNvSpPr/>
          <p:nvPr/>
        </p:nvSpPr>
        <p:spPr>
          <a:xfrm>
            <a:off x="5614975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2E003-1EC7-C722-4072-5E948C756D4E}"/>
              </a:ext>
            </a:extLst>
          </p:cNvPr>
          <p:cNvSpPr/>
          <p:nvPr/>
        </p:nvSpPr>
        <p:spPr>
          <a:xfrm>
            <a:off x="2725425" y="1203029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0C045D-24D7-120B-CC93-12A502871E12}"/>
              </a:ext>
            </a:extLst>
          </p:cNvPr>
          <p:cNvSpPr/>
          <p:nvPr/>
        </p:nvSpPr>
        <p:spPr>
          <a:xfrm>
            <a:off x="2730818" y="2699857"/>
            <a:ext cx="1190846" cy="119084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A8B2B-DB95-D1A8-9A9C-E7D281D1A4FC}"/>
              </a:ext>
            </a:extLst>
          </p:cNvPr>
          <p:cNvSpPr/>
          <p:nvPr/>
        </p:nvSpPr>
        <p:spPr>
          <a:xfrm rot="2396013">
            <a:off x="5490829" y="881196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22F91-0F59-71BD-46AF-FC53A70CA6A7}"/>
              </a:ext>
            </a:extLst>
          </p:cNvPr>
          <p:cNvSpPr/>
          <p:nvPr/>
        </p:nvSpPr>
        <p:spPr>
          <a:xfrm rot="5400000">
            <a:off x="6366286" y="2420455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C4BF18C-6C55-899C-1F9E-3E3A2FB2BCBA}"/>
              </a:ext>
            </a:extLst>
          </p:cNvPr>
          <p:cNvSpPr/>
          <p:nvPr/>
        </p:nvSpPr>
        <p:spPr>
          <a:xfrm rot="8683210">
            <a:off x="5490828" y="3834069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F5109F-A022-C2AC-8096-1CA130EDE026}"/>
              </a:ext>
            </a:extLst>
          </p:cNvPr>
          <p:cNvSpPr/>
          <p:nvPr/>
        </p:nvSpPr>
        <p:spPr>
          <a:xfrm rot="19501851">
            <a:off x="3732092" y="90540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BFE996E-2246-75E3-881D-FAE0D8FB25CF}"/>
              </a:ext>
            </a:extLst>
          </p:cNvPr>
          <p:cNvSpPr/>
          <p:nvPr/>
        </p:nvSpPr>
        <p:spPr>
          <a:xfrm rot="13092565">
            <a:off x="3769221" y="3789981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256A25-85E0-200E-AE06-BB27BF2D4A76}"/>
              </a:ext>
            </a:extLst>
          </p:cNvPr>
          <p:cNvSpPr/>
          <p:nvPr/>
        </p:nvSpPr>
        <p:spPr>
          <a:xfrm rot="16200000">
            <a:off x="2893279" y="2419644"/>
            <a:ext cx="304357" cy="2528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60B3-E794-6656-F99C-412B4626221B}"/>
              </a:ext>
            </a:extLst>
          </p:cNvPr>
          <p:cNvSpPr txBox="1"/>
          <p:nvPr/>
        </p:nvSpPr>
        <p:spPr>
          <a:xfrm>
            <a:off x="4277127" y="687118"/>
            <a:ext cx="9769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53B55-A521-04D9-B318-B06941896035}"/>
              </a:ext>
            </a:extLst>
          </p:cNvPr>
          <p:cNvSpPr txBox="1"/>
          <p:nvPr/>
        </p:nvSpPr>
        <p:spPr>
          <a:xfrm>
            <a:off x="5671294" y="1524826"/>
            <a:ext cx="1067421" cy="535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7C2E1-9DB7-8F22-166C-2B1A837C42CE}"/>
              </a:ext>
            </a:extLst>
          </p:cNvPr>
          <p:cNvSpPr txBox="1"/>
          <p:nvPr/>
        </p:nvSpPr>
        <p:spPr>
          <a:xfrm>
            <a:off x="5575743" y="2919458"/>
            <a:ext cx="125852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Processing &amp; analyzing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2719-D94C-4473-6816-326ADA41E44B}"/>
              </a:ext>
            </a:extLst>
          </p:cNvPr>
          <p:cNvSpPr txBox="1"/>
          <p:nvPr/>
        </p:nvSpPr>
        <p:spPr>
          <a:xfrm>
            <a:off x="4188899" y="3739258"/>
            <a:ext cx="1158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Preserving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4EFEDD-6574-119E-7D08-2C6F07ED9E36}"/>
              </a:ext>
            </a:extLst>
          </p:cNvPr>
          <p:cNvSpPr txBox="1"/>
          <p:nvPr/>
        </p:nvSpPr>
        <p:spPr>
          <a:xfrm>
            <a:off x="2843612" y="3004214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E7EC3-E665-9F16-1A90-72A0E3B11ABE}"/>
              </a:ext>
            </a:extLst>
          </p:cNvPr>
          <p:cNvSpPr txBox="1"/>
          <p:nvPr/>
        </p:nvSpPr>
        <p:spPr>
          <a:xfrm>
            <a:off x="2832352" y="1530669"/>
            <a:ext cx="9769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Reusing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747E5-2663-0389-E7AC-0D7CEFEE7D72}"/>
              </a:ext>
            </a:extLst>
          </p:cNvPr>
          <p:cNvSpPr txBox="1"/>
          <p:nvPr/>
        </p:nvSpPr>
        <p:spPr>
          <a:xfrm>
            <a:off x="5430626" y="396312"/>
            <a:ext cx="1922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Before research</a:t>
            </a:r>
          </a:p>
        </p:txBody>
      </p:sp>
    </p:spTree>
    <p:extLst>
      <p:ext uri="{BB962C8B-B14F-4D97-AF65-F5344CB8AC3E}">
        <p14:creationId xmlns:p14="http://schemas.microsoft.com/office/powerpoint/2010/main" val="22149125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1048</Words>
  <Application>Microsoft Office PowerPoint</Application>
  <PresentationFormat>On-screen Show (16:9)</PresentationFormat>
  <Paragraphs>195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Open Sans</vt:lpstr>
      <vt:lpstr>Verdana</vt:lpstr>
      <vt:lpstr>Simple Light</vt:lpstr>
      <vt:lpstr>Research Data Management</vt:lpstr>
      <vt:lpstr>Training challenges</vt:lpstr>
      <vt:lpstr>Research data management</vt:lpstr>
      <vt:lpstr>Research data</vt:lpstr>
      <vt:lpstr>Research data and metadata needs to be ready for both</vt:lpstr>
      <vt:lpstr>The need for RDM</vt:lpstr>
      <vt:lpstr>Common RDM misconceptions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lifecycle: Planning phase</vt:lpstr>
      <vt:lpstr>Data lifecycle: Collecting data phase</vt:lpstr>
      <vt:lpstr>Data lifecycle: Collecting data phase</vt:lpstr>
      <vt:lpstr>Data lifecycle: Processing &amp; analizing data phase</vt:lpstr>
      <vt:lpstr>Data lifecycle: Preserving data phase</vt:lpstr>
      <vt:lpstr>Data lifecycle: Preserving data phase</vt:lpstr>
      <vt:lpstr>Data lifecycle: Sharing data phase</vt:lpstr>
      <vt:lpstr>Training tips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Data Management</dc:title>
  <dc:creator>Obrad Vučkovac</dc:creator>
  <cp:lastModifiedBy>Administrator</cp:lastModifiedBy>
  <cp:revision>55</cp:revision>
  <dcterms:modified xsi:type="dcterms:W3CDTF">2023-01-31T07:16:47Z</dcterms:modified>
</cp:coreProperties>
</file>