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Quicksand"/>
      <p:regular r:id="rId21"/>
      <p:bold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Quicksand-bold.fntdata"/><Relationship Id="rId21" Type="http://schemas.openxmlformats.org/officeDocument/2006/relationships/font" Target="fonts/Quicksand-regular.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8153e5a2b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8153e5a2b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8153e5a2b_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8153e5a2b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8153e5a2b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8153e5a2b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8153e5a2b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98153e5a2b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8153e5a2b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98153e5a2b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98153e5a2b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98153e5a2b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7727"/>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17727"/>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17727"/>
              </a:lnSpc>
              <a:spcBef>
                <a:spcPts val="0"/>
              </a:spcBef>
              <a:spcAft>
                <a:spcPts val="0"/>
              </a:spcAft>
              <a:buNone/>
            </a:pPr>
            <a:r>
              <a:rPr lang="en">
                <a:solidFill>
                  <a:srgbClr val="222222"/>
                </a:solidFill>
                <a:highlight>
                  <a:srgbClr val="FFFFFF"/>
                </a:highlight>
              </a:rPr>
              <a:t>You will need to indicate whether you will generate new data or use existing data sets and provide some basic characteristics about them, such as their origin, their type, their format, and estimated size. Metadata and documentation. What information will be provided to make data understandable and findable? And will this be provided following agreed standards? Other DMP questions will deal with data storage and security. Where will the data be stored and how will you ensure that data is protected against risks? For example, data loss due to human errors, computer failures, or malicious attacks, and how to make sure that it cannot be accessed, deleted, or modified by unauthorized persons. What about preservation? What data will be preserved after the end of the project? For how long and where? Sharing and reuse. What data can and will be shared? With whom and under which access and reuse conditions or licenses? Where and when will data be made available? Another content block involves the possible legal or ethical issues related to your project's data. For example, if you work with personal or otherwise confidential data or any other situation where ethical approval is needed, or if you work with third-party data, or you are planning to seek patent protection for your research results, these are all issues that will affect how you should collect, store and process your data, and whether you can share them or not and under which conditions.What should be included in a data management plan? If you are writing a DMP for your institution or funder, it is important to check if a specific template is available or even required. Although DMP templates might slightly vary from organization to organization, they usually cover the following topics: a summary or description of the data. </a:t>
            </a:r>
            <a:endParaRPr>
              <a:solidFill>
                <a:srgbClr val="222222"/>
              </a:solidFill>
              <a:highlight>
                <a:srgbClr val="FFFFFF"/>
              </a:highlight>
            </a:endParaRPr>
          </a:p>
          <a:p>
            <a:pPr indent="0" lvl="0" marL="0" rtl="0" algn="l">
              <a:lnSpc>
                <a:spcPct val="117727"/>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17727"/>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17727"/>
              </a:lnSpc>
              <a:spcBef>
                <a:spcPts val="0"/>
              </a:spcBef>
              <a:spcAft>
                <a:spcPts val="0"/>
              </a:spcAft>
              <a:buNone/>
            </a:pPr>
            <a:r>
              <a:rPr lang="en">
                <a:solidFill>
                  <a:srgbClr val="222222"/>
                </a:solidFill>
                <a:highlight>
                  <a:srgbClr val="FFFFFF"/>
                </a:highlight>
              </a:rPr>
              <a:t>You will need to indicate whether you will generate new data or use existing data sets and provide some basic characteristics about them, such as their origin, their type, their format, and estimated size. Metadata and documentation. What information will be provided to make data understandable and findable? And will this be provided following agreed standards? Other DMP questions will deal with data storage and security. Where will the data be stored and how will you ensure that data is protected against risks? For example, data loss due to human errors, computer failures, or malicious attacks, and how to make sure that it cannot be accessed, deleted, or modified by unauthorized persons. What about preservation? What data will be preserved after the end of the project? For how long and where? Sharing and reuse. What data can and will be shared? With whom and under which access and reuse conditions or licenses? Where and when will data be made available? Another content block involves the possible legal or ethical issues related to your project's data. For example, if you work with personal or otherwise confidential data or any other situation where ethical approval is needed, or if you work with third-party data, or you are planning to seek patent protection for your research results, these are all issues that will affect how you should collect, store and process your data, and whether you can share them or not and under which conditions. </a:t>
            </a:r>
            <a:endParaRPr>
              <a:solidFill>
                <a:srgbClr val="222222"/>
              </a:solidFill>
              <a:highlight>
                <a:srgbClr val="FFFFFF"/>
              </a:highlight>
            </a:endParaRPr>
          </a:p>
          <a:p>
            <a:pPr indent="0" lvl="0" marL="0" rtl="0" algn="l">
              <a:lnSpc>
                <a:spcPct val="117727"/>
              </a:lnSpc>
              <a:spcBef>
                <a:spcPts val="0"/>
              </a:spcBef>
              <a:spcAft>
                <a:spcPts val="0"/>
              </a:spcAft>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17727"/>
              </a:lnSpc>
              <a:spcBef>
                <a:spcPts val="0"/>
              </a:spcBef>
              <a:spcAft>
                <a:spcPts val="0"/>
              </a:spcAft>
              <a:buNone/>
            </a:pPr>
            <a:r>
              <a:t/>
            </a:r>
            <a:endParaRPr>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98153e5a2b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98153e5a2b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8153e5a2b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98153e5a2b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8153e5a2b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98153e5a2b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8153e5a2b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98153e5a2b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56" name="Google Shape;56;p14"/>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7" name="Google Shape;57;p14"/>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59" name="Shape 59"/>
        <p:cNvGrpSpPr/>
        <p:nvPr/>
      </p:nvGrpSpPr>
      <p:grpSpPr>
        <a:xfrm>
          <a:off x="0" y="0"/>
          <a:ext cx="0" cy="0"/>
          <a:chOff x="0" y="0"/>
          <a:chExt cx="0" cy="0"/>
        </a:xfrm>
      </p:grpSpPr>
      <p:sp>
        <p:nvSpPr>
          <p:cNvPr id="60" name="Google Shape;60;p15"/>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1" name="Google Shape;61;p15"/>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62" name="Google Shape;62;p15"/>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67" name="Google Shape;67;p16"/>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68" name="Google Shape;68;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9" name="Google Shape;69;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4" name="Google Shape;74;p17"/>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5" name="Google Shape;75;p17"/>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4" name="Google Shape;84;p19"/>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85" name="Google Shape;8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8" name="Google Shape;8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2" name="Google Shape;92;p21"/>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93" name="Google Shape;93;p21"/>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hyperlink" Target="https://doi.org/10.5281/zenodo.4915862" TargetMode="External"/><Relationship Id="rId4" Type="http://schemas.openxmlformats.org/officeDocument/2006/relationships/hyperlink" Target="https://www.dcc.ac.uk/sites/default/files/documents/resource/DMP/DMP_Checklist_2013.pdf" TargetMode="External"/><Relationship Id="rId9" Type="http://schemas.openxmlformats.org/officeDocument/2006/relationships/hyperlink" Target="https://argos.openaire.eu/" TargetMode="External"/><Relationship Id="rId5" Type="http://schemas.openxmlformats.org/officeDocument/2006/relationships/hyperlink" Target="https://dmptool.org/" TargetMode="External"/><Relationship Id="rId6" Type="http://schemas.openxmlformats.org/officeDocument/2006/relationships/hyperlink" Target="http://rdmorganiser.github.io/" TargetMode="External"/><Relationship Id="rId7" Type="http://schemas.openxmlformats.org/officeDocument/2006/relationships/hyperlink" Target="https://dmponline.dcc.ac.uk/" TargetMode="External"/><Relationship Id="rId8" Type="http://schemas.openxmlformats.org/officeDocument/2006/relationships/hyperlink" Target="https://ds-wizard.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5"/>
          <p:cNvSpPr txBox="1"/>
          <p:nvPr>
            <p:ph type="ctrTitle"/>
          </p:nvPr>
        </p:nvSpPr>
        <p:spPr>
          <a:xfrm>
            <a:off x="2855050" y="3861000"/>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Avenir"/>
                <a:ea typeface="Avenir"/>
                <a:cs typeface="Avenir"/>
                <a:sym typeface="Avenir"/>
              </a:rPr>
              <a:t>Data Management Plan</a:t>
            </a:r>
            <a:endParaRPr>
              <a:solidFill>
                <a:schemeClr val="lt1"/>
              </a:solidFill>
              <a:latin typeface="Avenir"/>
              <a:ea typeface="Avenir"/>
              <a:cs typeface="Avenir"/>
              <a:sym typeface="Avenir"/>
            </a:endParaRPr>
          </a:p>
        </p:txBody>
      </p:sp>
      <p:sp>
        <p:nvSpPr>
          <p:cNvPr id="110" name="Google Shape;110;p25"/>
          <p:cNvSpPr txBox="1"/>
          <p:nvPr>
            <p:ph idx="1" type="subTitle"/>
          </p:nvPr>
        </p:nvSpPr>
        <p:spPr>
          <a:xfrm>
            <a:off x="0" y="0"/>
            <a:ext cx="8520600" cy="73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Avenir"/>
                <a:ea typeface="Avenir"/>
                <a:cs typeface="Avenir"/>
                <a:sym typeface="Avenir"/>
              </a:rPr>
              <a:t>Irena Njezic</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Institute of Virology, Vaccines and Sera “Torlak”</a:t>
            </a:r>
            <a:endParaRPr>
              <a:solidFill>
                <a:schemeClr val="dk1"/>
              </a:solidFill>
              <a:latin typeface="Avenir"/>
              <a:ea typeface="Avenir"/>
              <a:cs typeface="Avenir"/>
              <a:sym typeface="Avenir"/>
            </a:endParaRPr>
          </a:p>
        </p:txBody>
      </p:sp>
      <p:pic>
        <p:nvPicPr>
          <p:cNvPr id="111" name="Google Shape;111;p25"/>
          <p:cNvPicPr preferRelativeResize="0"/>
          <p:nvPr/>
        </p:nvPicPr>
        <p:blipFill>
          <a:blip r:embed="rId3">
            <a:alphaModFix/>
          </a:blip>
          <a:stretch>
            <a:fillRect/>
          </a:stretch>
        </p:blipFill>
        <p:spPr>
          <a:xfrm>
            <a:off x="450775" y="697375"/>
            <a:ext cx="2508400" cy="250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type="title"/>
          </p:nvPr>
        </p:nvSpPr>
        <p:spPr>
          <a:xfrm>
            <a:off x="311750" y="831175"/>
            <a:ext cx="6995100" cy="1244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venir"/>
                <a:ea typeface="Avenir"/>
                <a:cs typeface="Avenir"/>
                <a:sym typeface="Avenir"/>
              </a:rPr>
              <a:t>Thank you</a:t>
            </a:r>
            <a:endParaRPr>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txBox="1"/>
          <p:nvPr/>
        </p:nvSpPr>
        <p:spPr>
          <a:xfrm>
            <a:off x="3911075" y="1617450"/>
            <a:ext cx="53466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dk1"/>
                </a:solidFill>
                <a:latin typeface="Avenir"/>
                <a:ea typeface="Avenir"/>
                <a:cs typeface="Avenir"/>
                <a:sym typeface="Avenir"/>
              </a:rPr>
              <a:t>Q1.</a:t>
            </a:r>
            <a:r>
              <a:rPr lang="en" sz="2000">
                <a:latin typeface="Avenir"/>
                <a:ea typeface="Avenir"/>
                <a:cs typeface="Avenir"/>
                <a:sym typeface="Avenir"/>
              </a:rPr>
              <a:t> </a:t>
            </a:r>
            <a:r>
              <a:rPr lang="en" sz="2000">
                <a:solidFill>
                  <a:srgbClr val="666666"/>
                </a:solidFill>
                <a:latin typeface="Avenir"/>
                <a:ea typeface="Avenir"/>
                <a:cs typeface="Avenir"/>
                <a:sym typeface="Avenir"/>
              </a:rPr>
              <a:t>What is Data management plan?</a:t>
            </a:r>
            <a:endParaRPr sz="2000">
              <a:solidFill>
                <a:srgbClr val="666666"/>
              </a:solidFill>
              <a:latin typeface="Avenir"/>
              <a:ea typeface="Avenir"/>
              <a:cs typeface="Avenir"/>
              <a:sym typeface="Avenir"/>
            </a:endParaRPr>
          </a:p>
          <a:p>
            <a:pPr indent="0" lvl="0" marL="0" rtl="0" algn="l">
              <a:lnSpc>
                <a:spcPct val="115000"/>
              </a:lnSpc>
              <a:spcBef>
                <a:spcPts val="0"/>
              </a:spcBef>
              <a:spcAft>
                <a:spcPts val="0"/>
              </a:spcAft>
              <a:buNone/>
            </a:pPr>
            <a:r>
              <a:rPr b="1" lang="en" sz="2000">
                <a:solidFill>
                  <a:schemeClr val="dk1"/>
                </a:solidFill>
                <a:latin typeface="Avenir"/>
                <a:ea typeface="Avenir"/>
                <a:cs typeface="Avenir"/>
                <a:sym typeface="Avenir"/>
              </a:rPr>
              <a:t>Q2. </a:t>
            </a:r>
            <a:r>
              <a:rPr lang="en" sz="2000">
                <a:solidFill>
                  <a:srgbClr val="666666"/>
                </a:solidFill>
                <a:latin typeface="Avenir"/>
                <a:ea typeface="Avenir"/>
                <a:cs typeface="Avenir"/>
                <a:sym typeface="Avenir"/>
              </a:rPr>
              <a:t>Why is it important for research?</a:t>
            </a:r>
            <a:endParaRPr b="1" sz="1900">
              <a:solidFill>
                <a:srgbClr val="666666"/>
              </a:solidFill>
              <a:latin typeface="Avenir"/>
              <a:ea typeface="Avenir"/>
              <a:cs typeface="Avenir"/>
              <a:sym typeface="Avenir"/>
            </a:endParaRPr>
          </a:p>
          <a:p>
            <a:pPr indent="0" lvl="0" marL="0" rtl="0" algn="l">
              <a:lnSpc>
                <a:spcPct val="115000"/>
              </a:lnSpc>
              <a:spcBef>
                <a:spcPts val="0"/>
              </a:spcBef>
              <a:spcAft>
                <a:spcPts val="0"/>
              </a:spcAft>
              <a:buNone/>
            </a:pPr>
            <a:r>
              <a:rPr b="1" lang="en" sz="2000">
                <a:solidFill>
                  <a:schemeClr val="dk1"/>
                </a:solidFill>
                <a:latin typeface="Avenir"/>
                <a:ea typeface="Avenir"/>
                <a:cs typeface="Avenir"/>
                <a:sym typeface="Avenir"/>
              </a:rPr>
              <a:t>Q3.</a:t>
            </a:r>
            <a:r>
              <a:rPr lang="en" sz="2000">
                <a:solidFill>
                  <a:schemeClr val="dk1"/>
                </a:solidFill>
                <a:latin typeface="Avenir"/>
                <a:ea typeface="Avenir"/>
                <a:cs typeface="Avenir"/>
                <a:sym typeface="Avenir"/>
              </a:rPr>
              <a:t> </a:t>
            </a:r>
            <a:r>
              <a:rPr lang="en" sz="2000">
                <a:solidFill>
                  <a:schemeClr val="dk2"/>
                </a:solidFill>
                <a:latin typeface="Avenir"/>
                <a:ea typeface="Avenir"/>
                <a:cs typeface="Avenir"/>
                <a:sym typeface="Avenir"/>
              </a:rPr>
              <a:t>What are elements of a DMP?</a:t>
            </a:r>
            <a:endParaRPr sz="2000">
              <a:solidFill>
                <a:schemeClr val="dk2"/>
              </a:solidFill>
              <a:latin typeface="Avenir"/>
              <a:ea typeface="Avenir"/>
              <a:cs typeface="Avenir"/>
              <a:sym typeface="Avenir"/>
            </a:endParaRPr>
          </a:p>
          <a:p>
            <a:pPr indent="0" lvl="0" marL="0" rtl="0" algn="l">
              <a:lnSpc>
                <a:spcPct val="115000"/>
              </a:lnSpc>
              <a:spcBef>
                <a:spcPts val="0"/>
              </a:spcBef>
              <a:spcAft>
                <a:spcPts val="0"/>
              </a:spcAft>
              <a:buNone/>
            </a:pPr>
            <a:r>
              <a:rPr b="1" lang="en" sz="2000">
                <a:solidFill>
                  <a:schemeClr val="dk1"/>
                </a:solidFill>
                <a:latin typeface="Avenir"/>
                <a:ea typeface="Avenir"/>
                <a:cs typeface="Avenir"/>
                <a:sym typeface="Avenir"/>
              </a:rPr>
              <a:t>Q4.</a:t>
            </a:r>
            <a:r>
              <a:rPr b="1" lang="en" sz="2000">
                <a:latin typeface="Avenir"/>
                <a:ea typeface="Avenir"/>
                <a:cs typeface="Avenir"/>
                <a:sym typeface="Avenir"/>
              </a:rPr>
              <a:t> </a:t>
            </a:r>
            <a:r>
              <a:rPr b="1" lang="en" sz="2000">
                <a:solidFill>
                  <a:srgbClr val="666666"/>
                </a:solidFill>
                <a:latin typeface="Avenir"/>
                <a:ea typeface="Avenir"/>
                <a:cs typeface="Avenir"/>
                <a:sym typeface="Avenir"/>
              </a:rPr>
              <a:t>Which</a:t>
            </a:r>
            <a:r>
              <a:rPr b="1" lang="en" sz="2000">
                <a:latin typeface="Avenir"/>
                <a:ea typeface="Avenir"/>
                <a:cs typeface="Avenir"/>
                <a:sym typeface="Avenir"/>
              </a:rPr>
              <a:t> </a:t>
            </a:r>
            <a:r>
              <a:rPr lang="en" sz="2000">
                <a:solidFill>
                  <a:srgbClr val="666666"/>
                </a:solidFill>
                <a:latin typeface="Avenir"/>
                <a:ea typeface="Avenir"/>
                <a:cs typeface="Avenir"/>
                <a:sym typeface="Avenir"/>
              </a:rPr>
              <a:t>tools can make my work easier?</a:t>
            </a:r>
            <a:endParaRPr sz="2000">
              <a:solidFill>
                <a:srgbClr val="666666"/>
              </a:solidFill>
              <a:latin typeface="Avenir"/>
              <a:ea typeface="Avenir"/>
              <a:cs typeface="Avenir"/>
              <a:sym typeface="Avenir"/>
            </a:endParaRPr>
          </a:p>
        </p:txBody>
      </p:sp>
      <p:sp>
        <p:nvSpPr>
          <p:cNvPr id="117" name="Google Shape;117;p26"/>
          <p:cNvSpPr txBox="1"/>
          <p:nvPr/>
        </p:nvSpPr>
        <p:spPr>
          <a:xfrm>
            <a:off x="0" y="4851000"/>
            <a:ext cx="8937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rgbClr val="B7B7B7"/>
                </a:solidFill>
                <a:latin typeface="Avenir"/>
                <a:ea typeface="Avenir"/>
                <a:cs typeface="Avenir"/>
                <a:sym typeface="Avenir"/>
              </a:rPr>
              <a:t>https://www.vecteezy.com/vector-art/20403824-statistical-and-data-analysis-for-business-finance-investment-chart-to-analyzing-growth-site-stats-data-inform-statistics-monitoring-financial-reports-and-investments-concept-illustration</a:t>
            </a:r>
            <a:endParaRPr sz="600">
              <a:solidFill>
                <a:srgbClr val="B7B7B7"/>
              </a:solidFill>
              <a:latin typeface="Avenir"/>
              <a:ea typeface="Avenir"/>
              <a:cs typeface="Avenir"/>
              <a:sym typeface="Avenir"/>
            </a:endParaRPr>
          </a:p>
        </p:txBody>
      </p:sp>
      <p:pic>
        <p:nvPicPr>
          <p:cNvPr id="118" name="Google Shape;118;p26"/>
          <p:cNvPicPr preferRelativeResize="0"/>
          <p:nvPr/>
        </p:nvPicPr>
        <p:blipFill>
          <a:blip r:embed="rId3">
            <a:alphaModFix/>
          </a:blip>
          <a:stretch>
            <a:fillRect/>
          </a:stretch>
        </p:blipFill>
        <p:spPr>
          <a:xfrm>
            <a:off x="83375" y="2536625"/>
            <a:ext cx="3608774" cy="23682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7"/>
          <p:cNvSpPr txBox="1"/>
          <p:nvPr/>
        </p:nvSpPr>
        <p:spPr>
          <a:xfrm>
            <a:off x="0" y="0"/>
            <a:ext cx="5830500" cy="52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200">
                <a:solidFill>
                  <a:schemeClr val="dk1"/>
                </a:solidFill>
                <a:latin typeface="Avenir"/>
                <a:ea typeface="Avenir"/>
                <a:cs typeface="Avenir"/>
                <a:sym typeface="Avenir"/>
              </a:rPr>
              <a:t>Q1.</a:t>
            </a:r>
            <a:r>
              <a:rPr lang="en" sz="2200">
                <a:solidFill>
                  <a:schemeClr val="dk1"/>
                </a:solidFill>
                <a:latin typeface="Avenir"/>
                <a:ea typeface="Avenir"/>
                <a:cs typeface="Avenir"/>
                <a:sym typeface="Avenir"/>
              </a:rPr>
              <a:t> </a:t>
            </a:r>
            <a:r>
              <a:rPr lang="en" sz="2200">
                <a:solidFill>
                  <a:schemeClr val="dk2"/>
                </a:solidFill>
                <a:latin typeface="Avenir"/>
                <a:ea typeface="Avenir"/>
                <a:cs typeface="Avenir"/>
                <a:sym typeface="Avenir"/>
              </a:rPr>
              <a:t>What is Data management plan?</a:t>
            </a:r>
            <a:endParaRPr sz="1600"/>
          </a:p>
        </p:txBody>
      </p:sp>
      <p:sp>
        <p:nvSpPr>
          <p:cNvPr id="124" name="Google Shape;124;p27"/>
          <p:cNvSpPr txBox="1"/>
          <p:nvPr/>
        </p:nvSpPr>
        <p:spPr>
          <a:xfrm>
            <a:off x="279835" y="1079729"/>
            <a:ext cx="8406300" cy="7851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222222"/>
              </a:buClr>
              <a:buSzPts val="2200"/>
              <a:buFont typeface="Calibri"/>
              <a:buNone/>
            </a:pPr>
            <a:r>
              <a:rPr i="0" lang="en" sz="1800" u="none" cap="none" strike="noStrike">
                <a:solidFill>
                  <a:schemeClr val="dk1"/>
                </a:solidFill>
                <a:latin typeface="Avenir"/>
                <a:ea typeface="Avenir"/>
                <a:cs typeface="Avenir"/>
                <a:sym typeface="Avenir"/>
              </a:rPr>
              <a:t>Data Management Plan is a document specifying how research data will be handled both during and after a research project.</a:t>
            </a:r>
            <a:endParaRPr sz="1800">
              <a:solidFill>
                <a:schemeClr val="dk1"/>
              </a:solidFill>
              <a:latin typeface="Avenir"/>
              <a:ea typeface="Avenir"/>
              <a:cs typeface="Avenir"/>
              <a:sym typeface="Avenir"/>
            </a:endParaRPr>
          </a:p>
        </p:txBody>
      </p:sp>
      <p:sp>
        <p:nvSpPr>
          <p:cNvPr id="125" name="Google Shape;125;p27"/>
          <p:cNvSpPr txBox="1"/>
          <p:nvPr/>
        </p:nvSpPr>
        <p:spPr>
          <a:xfrm>
            <a:off x="279834" y="2032088"/>
            <a:ext cx="2975100" cy="369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Calibri"/>
              <a:buNone/>
            </a:pPr>
            <a:r>
              <a:rPr i="0" lang="en" sz="1800" u="none" cap="none" strike="noStrike">
                <a:solidFill>
                  <a:schemeClr val="dk1"/>
                </a:solidFill>
                <a:latin typeface="Avenir"/>
                <a:ea typeface="Avenir"/>
                <a:cs typeface="Avenir"/>
                <a:sym typeface="Avenir"/>
              </a:rPr>
              <a:t>DMP is a living document</a:t>
            </a:r>
            <a:endParaRPr sz="1800">
              <a:solidFill>
                <a:schemeClr val="dk1"/>
              </a:solidFill>
              <a:latin typeface="Avenir"/>
              <a:ea typeface="Avenir"/>
              <a:cs typeface="Avenir"/>
              <a:sym typeface="Avenir"/>
            </a:endParaRPr>
          </a:p>
        </p:txBody>
      </p:sp>
      <p:sp>
        <p:nvSpPr>
          <p:cNvPr id="126" name="Google Shape;126;p27"/>
          <p:cNvSpPr txBox="1"/>
          <p:nvPr/>
        </p:nvSpPr>
        <p:spPr>
          <a:xfrm>
            <a:off x="279820" y="2661378"/>
            <a:ext cx="9047700" cy="3693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222222"/>
              </a:buClr>
              <a:buSzPts val="2200"/>
              <a:buFont typeface="Calibri"/>
              <a:buNone/>
            </a:pPr>
            <a:r>
              <a:rPr i="0" lang="en" sz="1800" u="none" cap="none" strike="noStrike">
                <a:solidFill>
                  <a:schemeClr val="dk1"/>
                </a:solidFill>
                <a:latin typeface="Avenir"/>
                <a:ea typeface="Avenir"/>
                <a:cs typeface="Avenir"/>
                <a:sym typeface="Avenir"/>
              </a:rPr>
              <a:t>Mandatory</a:t>
            </a:r>
            <a:endParaRPr sz="1800">
              <a:solidFill>
                <a:schemeClr val="dk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nvSpPr>
        <p:spPr>
          <a:xfrm>
            <a:off x="237550" y="351375"/>
            <a:ext cx="6579300" cy="52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200">
                <a:solidFill>
                  <a:schemeClr val="lt1"/>
                </a:solidFill>
                <a:latin typeface="Avenir"/>
                <a:ea typeface="Avenir"/>
                <a:cs typeface="Avenir"/>
                <a:sym typeface="Avenir"/>
              </a:rPr>
              <a:t>Q2.</a:t>
            </a:r>
            <a:r>
              <a:rPr b="1" lang="en" sz="2200">
                <a:latin typeface="Avenir"/>
                <a:ea typeface="Avenir"/>
                <a:cs typeface="Avenir"/>
                <a:sym typeface="Avenir"/>
              </a:rPr>
              <a:t> </a:t>
            </a:r>
            <a:r>
              <a:rPr lang="en" sz="2200">
                <a:solidFill>
                  <a:srgbClr val="B7B7B7"/>
                </a:solidFill>
                <a:latin typeface="Avenir"/>
                <a:ea typeface="Avenir"/>
                <a:cs typeface="Avenir"/>
                <a:sym typeface="Avenir"/>
              </a:rPr>
              <a:t>Why is DMP important for research?</a:t>
            </a:r>
            <a:endParaRPr sz="1600">
              <a:solidFill>
                <a:srgbClr val="B7B7B7"/>
              </a:solidFill>
            </a:endParaRPr>
          </a:p>
        </p:txBody>
      </p:sp>
      <p:sp>
        <p:nvSpPr>
          <p:cNvPr id="132" name="Google Shape;132;p28"/>
          <p:cNvSpPr txBox="1"/>
          <p:nvPr/>
        </p:nvSpPr>
        <p:spPr>
          <a:xfrm>
            <a:off x="267650" y="87457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Quicksand"/>
                <a:ea typeface="Quicksand"/>
                <a:cs typeface="Quicksand"/>
                <a:sym typeface="Quicksand"/>
              </a:rPr>
              <a:t>Keeps the data safe</a:t>
            </a:r>
            <a:endParaRPr>
              <a:solidFill>
                <a:schemeClr val="dk1"/>
              </a:solidFill>
            </a:endParaRPr>
          </a:p>
        </p:txBody>
      </p:sp>
      <p:sp>
        <p:nvSpPr>
          <p:cNvPr id="133" name="Google Shape;133;p28"/>
          <p:cNvSpPr txBox="1"/>
          <p:nvPr/>
        </p:nvSpPr>
        <p:spPr>
          <a:xfrm>
            <a:off x="441250" y="2010200"/>
            <a:ext cx="7187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Quicksand"/>
                <a:ea typeface="Quicksand"/>
                <a:cs typeface="Quicksand"/>
                <a:sym typeface="Quicksand"/>
              </a:rPr>
              <a:t>Helps researchers organise &amp; </a:t>
            </a:r>
            <a:r>
              <a:rPr lang="en" sz="2000">
                <a:solidFill>
                  <a:schemeClr val="dk1"/>
                </a:solidFill>
                <a:latin typeface="Quicksand"/>
                <a:ea typeface="Quicksand"/>
                <a:cs typeface="Quicksand"/>
                <a:sym typeface="Quicksand"/>
              </a:rPr>
              <a:t>preserve</a:t>
            </a:r>
            <a:r>
              <a:rPr lang="en" sz="2000">
                <a:solidFill>
                  <a:schemeClr val="dk1"/>
                </a:solidFill>
                <a:latin typeface="Quicksand"/>
                <a:ea typeface="Quicksand"/>
                <a:cs typeface="Quicksand"/>
                <a:sym typeface="Quicksand"/>
              </a:rPr>
              <a:t> their data</a:t>
            </a:r>
            <a:endParaRPr sz="2000">
              <a:solidFill>
                <a:schemeClr val="dk1"/>
              </a:solidFill>
            </a:endParaRPr>
          </a:p>
        </p:txBody>
      </p:sp>
      <p:sp>
        <p:nvSpPr>
          <p:cNvPr id="134" name="Google Shape;134;p28"/>
          <p:cNvSpPr txBox="1"/>
          <p:nvPr/>
        </p:nvSpPr>
        <p:spPr>
          <a:xfrm>
            <a:off x="441250" y="2468075"/>
            <a:ext cx="4989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Quicksand"/>
                <a:ea typeface="Quicksand"/>
                <a:cs typeface="Quicksand"/>
                <a:sym typeface="Quicksand"/>
              </a:rPr>
              <a:t>It encourages the reuse of data</a:t>
            </a:r>
            <a:endParaRPr sz="2000">
              <a:solidFill>
                <a:schemeClr val="dk1"/>
              </a:solidFill>
            </a:endParaRPr>
          </a:p>
        </p:txBody>
      </p:sp>
      <p:sp>
        <p:nvSpPr>
          <p:cNvPr id="135" name="Google Shape;135;p28"/>
          <p:cNvSpPr txBox="1"/>
          <p:nvPr/>
        </p:nvSpPr>
        <p:spPr>
          <a:xfrm>
            <a:off x="441250" y="2962175"/>
            <a:ext cx="6768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Quicksand"/>
                <a:ea typeface="Quicksand"/>
                <a:cs typeface="Quicksand"/>
                <a:sym typeface="Quicksand"/>
              </a:rPr>
              <a:t>Funders require researchers to write a DMP</a:t>
            </a:r>
            <a:endParaRPr sz="2000">
              <a:solidFill>
                <a:schemeClr val="dk1"/>
              </a:solidFill>
            </a:endParaRPr>
          </a:p>
        </p:txBody>
      </p:sp>
      <p:sp>
        <p:nvSpPr>
          <p:cNvPr id="136" name="Google Shape;136;p28"/>
          <p:cNvSpPr txBox="1"/>
          <p:nvPr/>
        </p:nvSpPr>
        <p:spPr>
          <a:xfrm>
            <a:off x="441250" y="3456275"/>
            <a:ext cx="786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venir"/>
                <a:ea typeface="Avenir"/>
                <a:cs typeface="Avenir"/>
                <a:sym typeface="Avenir"/>
              </a:rPr>
              <a:t>Contributes to the transparency and reproducibility of research.</a:t>
            </a:r>
            <a:endParaRPr sz="2000">
              <a:solidFill>
                <a:schemeClr val="dk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9"/>
          <p:cNvSpPr txBox="1"/>
          <p:nvPr/>
        </p:nvSpPr>
        <p:spPr>
          <a:xfrm>
            <a:off x="0" y="0"/>
            <a:ext cx="5304900" cy="52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200">
                <a:solidFill>
                  <a:schemeClr val="dk1"/>
                </a:solidFill>
                <a:latin typeface="Avenir"/>
                <a:ea typeface="Avenir"/>
                <a:cs typeface="Avenir"/>
                <a:sym typeface="Avenir"/>
              </a:rPr>
              <a:t>Q3. </a:t>
            </a:r>
            <a:r>
              <a:rPr lang="en" sz="2200">
                <a:solidFill>
                  <a:schemeClr val="dk2"/>
                </a:solidFill>
                <a:latin typeface="Avenir"/>
                <a:ea typeface="Avenir"/>
                <a:cs typeface="Avenir"/>
                <a:sym typeface="Avenir"/>
              </a:rPr>
              <a:t>What are elements of a DMP?</a:t>
            </a:r>
            <a:endParaRPr sz="1600"/>
          </a:p>
        </p:txBody>
      </p:sp>
      <p:sp>
        <p:nvSpPr>
          <p:cNvPr id="142" name="Google Shape;142;p29"/>
          <p:cNvSpPr txBox="1"/>
          <p:nvPr/>
        </p:nvSpPr>
        <p:spPr>
          <a:xfrm>
            <a:off x="569900" y="738850"/>
            <a:ext cx="6989100" cy="308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dk1"/>
                </a:solidFill>
                <a:latin typeface="Avenir"/>
                <a:ea typeface="Avenir"/>
                <a:cs typeface="Avenir"/>
                <a:sym typeface="Avenir"/>
              </a:rPr>
              <a:t>A typical DMP address the following topics:</a:t>
            </a:r>
            <a:endParaRPr b="1" sz="2000">
              <a:solidFill>
                <a:schemeClr val="dk1"/>
              </a:solidFill>
              <a:latin typeface="Avenir"/>
              <a:ea typeface="Avenir"/>
              <a:cs typeface="Avenir"/>
              <a:sym typeface="Avenir"/>
            </a:endParaRPr>
          </a:p>
          <a:p>
            <a:pPr indent="-355600" lvl="0" marL="647700" marR="190500" rtl="0" algn="l">
              <a:lnSpc>
                <a:spcPct val="115000"/>
              </a:lnSpc>
              <a:spcBef>
                <a:spcPts val="900"/>
              </a:spcBef>
              <a:spcAft>
                <a:spcPts val="0"/>
              </a:spcAft>
              <a:buClr>
                <a:schemeClr val="dk1"/>
              </a:buClr>
              <a:buSzPts val="2000"/>
              <a:buFont typeface="Avenir"/>
              <a:buChar char="●"/>
            </a:pPr>
            <a:r>
              <a:rPr lang="en" sz="2000">
                <a:solidFill>
                  <a:schemeClr val="dk1"/>
                </a:solidFill>
                <a:latin typeface="Avenir"/>
                <a:ea typeface="Avenir"/>
                <a:cs typeface="Avenir"/>
                <a:sym typeface="Avenir"/>
              </a:rPr>
              <a:t>Data summary &amp; Description</a:t>
            </a:r>
            <a:endParaRPr sz="2000">
              <a:solidFill>
                <a:schemeClr val="dk1"/>
              </a:solidFill>
              <a:latin typeface="Avenir"/>
              <a:ea typeface="Avenir"/>
              <a:cs typeface="Avenir"/>
              <a:sym typeface="Avenir"/>
            </a:endParaRPr>
          </a:p>
          <a:p>
            <a:pPr indent="-355600" lvl="0" marL="647700" marR="1905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Metadata &amp; Documentation</a:t>
            </a:r>
            <a:endParaRPr sz="2000">
              <a:solidFill>
                <a:schemeClr val="dk1"/>
              </a:solidFill>
              <a:latin typeface="Avenir"/>
              <a:ea typeface="Avenir"/>
              <a:cs typeface="Avenir"/>
              <a:sym typeface="Avenir"/>
            </a:endParaRPr>
          </a:p>
          <a:p>
            <a:pPr indent="-355600" lvl="0" marL="647700" marR="1905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Storage, Backup </a:t>
            </a:r>
            <a:r>
              <a:rPr lang="en" sz="2000">
                <a:solidFill>
                  <a:schemeClr val="dk1"/>
                </a:solidFill>
                <a:latin typeface="Avenir"/>
                <a:ea typeface="Avenir"/>
                <a:cs typeface="Avenir"/>
                <a:sym typeface="Avenir"/>
              </a:rPr>
              <a:t>&amp; Security</a:t>
            </a:r>
            <a:endParaRPr sz="2000">
              <a:solidFill>
                <a:schemeClr val="dk1"/>
              </a:solidFill>
              <a:latin typeface="Avenir"/>
              <a:ea typeface="Avenir"/>
              <a:cs typeface="Avenir"/>
              <a:sym typeface="Avenir"/>
            </a:endParaRPr>
          </a:p>
          <a:p>
            <a:pPr indent="-355600" lvl="0" marL="647700" marR="1905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Ethics &amp; Legal Compliance</a:t>
            </a:r>
            <a:endParaRPr sz="2000">
              <a:solidFill>
                <a:schemeClr val="dk1"/>
              </a:solidFill>
              <a:latin typeface="Avenir"/>
              <a:ea typeface="Avenir"/>
              <a:cs typeface="Avenir"/>
              <a:sym typeface="Avenir"/>
            </a:endParaRPr>
          </a:p>
          <a:p>
            <a:pPr indent="-355600" lvl="0" marL="647700" marR="1905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Data sharing &amp; Reuse</a:t>
            </a:r>
            <a:endParaRPr sz="2000">
              <a:solidFill>
                <a:schemeClr val="dk1"/>
              </a:solidFill>
              <a:latin typeface="Avenir"/>
              <a:ea typeface="Avenir"/>
              <a:cs typeface="Avenir"/>
              <a:sym typeface="Avenir"/>
            </a:endParaRPr>
          </a:p>
          <a:p>
            <a:pPr indent="-355600" lvl="0" marL="647700" marR="1905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Responsibilities &amp; Resources</a:t>
            </a:r>
            <a:endParaRPr sz="2000">
              <a:solidFill>
                <a:schemeClr val="dk1"/>
              </a:solidFill>
              <a:latin typeface="Avenir"/>
              <a:ea typeface="Avenir"/>
              <a:cs typeface="Avenir"/>
              <a:sym typeface="Avenir"/>
            </a:endParaRPr>
          </a:p>
          <a:p>
            <a:pPr indent="-355600" lvl="0" marL="647700" marR="190500" rtl="0" algn="l">
              <a:lnSpc>
                <a:spcPct val="115000"/>
              </a:lnSpc>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Costs</a:t>
            </a:r>
            <a:endParaRPr sz="200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0"/>
          <p:cNvSpPr txBox="1"/>
          <p:nvPr>
            <p:ph idx="1" type="body"/>
          </p:nvPr>
        </p:nvSpPr>
        <p:spPr>
          <a:xfrm>
            <a:off x="311700" y="4521400"/>
            <a:ext cx="5238600" cy="460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SzPts val="935"/>
              <a:buNone/>
            </a:pPr>
            <a:r>
              <a:rPr b="1" lang="en" sz="2100">
                <a:latin typeface="Avenir"/>
                <a:ea typeface="Avenir"/>
                <a:cs typeface="Avenir"/>
                <a:sym typeface="Avenir"/>
              </a:rPr>
              <a:t>Q4.</a:t>
            </a:r>
            <a:r>
              <a:rPr b="1" lang="en" sz="2100">
                <a:solidFill>
                  <a:srgbClr val="000000"/>
                </a:solidFill>
                <a:latin typeface="Avenir"/>
                <a:ea typeface="Avenir"/>
                <a:cs typeface="Avenir"/>
                <a:sym typeface="Avenir"/>
              </a:rPr>
              <a:t> </a:t>
            </a:r>
            <a:r>
              <a:rPr b="1" lang="en" sz="1900">
                <a:solidFill>
                  <a:srgbClr val="999999"/>
                </a:solidFill>
                <a:latin typeface="Avenir"/>
                <a:ea typeface="Avenir"/>
                <a:cs typeface="Avenir"/>
                <a:sym typeface="Avenir"/>
              </a:rPr>
              <a:t>Which </a:t>
            </a:r>
            <a:r>
              <a:rPr lang="en" sz="1900">
                <a:solidFill>
                  <a:srgbClr val="999999"/>
                </a:solidFill>
                <a:latin typeface="Avenir"/>
                <a:ea typeface="Avenir"/>
                <a:cs typeface="Avenir"/>
                <a:sym typeface="Avenir"/>
              </a:rPr>
              <a:t>tools can make my work easier?</a:t>
            </a:r>
            <a:endParaRPr sz="1505">
              <a:solidFill>
                <a:srgbClr val="999999"/>
              </a:solidFill>
            </a:endParaRPr>
          </a:p>
        </p:txBody>
      </p:sp>
      <p:sp>
        <p:nvSpPr>
          <p:cNvPr id="148" name="Google Shape;148;p30"/>
          <p:cNvSpPr txBox="1"/>
          <p:nvPr/>
        </p:nvSpPr>
        <p:spPr>
          <a:xfrm>
            <a:off x="51500" y="1166850"/>
            <a:ext cx="30000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00">
              <a:solidFill>
                <a:srgbClr val="222222"/>
              </a:solidFill>
              <a:latin typeface="Avenir"/>
              <a:ea typeface="Avenir"/>
              <a:cs typeface="Avenir"/>
              <a:sym typeface="Avenir"/>
            </a:endParaRPr>
          </a:p>
        </p:txBody>
      </p:sp>
      <p:sp>
        <p:nvSpPr>
          <p:cNvPr id="149" name="Google Shape;149;p30"/>
          <p:cNvSpPr txBox="1"/>
          <p:nvPr/>
        </p:nvSpPr>
        <p:spPr>
          <a:xfrm>
            <a:off x="0" y="0"/>
            <a:ext cx="7333200" cy="43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Avenir"/>
                <a:ea typeface="Avenir"/>
                <a:cs typeface="Avenir"/>
                <a:sym typeface="Avenir"/>
              </a:rPr>
              <a:t>Templates</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a:solidFill>
                  <a:schemeClr val="dk1"/>
                </a:solidFill>
                <a:latin typeface="Avenir"/>
                <a:ea typeface="Avenir"/>
                <a:cs typeface="Avenir"/>
                <a:sym typeface="Avenir"/>
              </a:rPr>
              <a:t>https://doi.org/10.5281/zenodo.4041557</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u="sng">
                <a:solidFill>
                  <a:schemeClr val="dk1"/>
                </a:solidFill>
                <a:latin typeface="Avenir"/>
                <a:ea typeface="Avenir"/>
                <a:cs typeface="Avenir"/>
                <a:sym typeface="Avenir"/>
                <a:hlinkClick r:id="rId3">
                  <a:extLst>
                    <a:ext uri="{A12FA001-AC4F-418D-AE19-62706E023703}">
                      <ahyp:hlinkClr val="tx"/>
                    </a:ext>
                  </a:extLst>
                </a:hlinkClick>
              </a:rPr>
              <a:t>https://doi.org/10.5281/zenodo.4915862</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300">
              <a:solidFill>
                <a:schemeClr val="dk1"/>
              </a:solidFill>
              <a:latin typeface="Avenir"/>
              <a:ea typeface="Avenir"/>
              <a:cs typeface="Avenir"/>
              <a:sym typeface="Avenir"/>
            </a:endParaRPr>
          </a:p>
          <a:p>
            <a:pPr indent="0" lvl="0" marL="0" rtl="0" algn="l">
              <a:spcBef>
                <a:spcPts val="0"/>
              </a:spcBef>
              <a:spcAft>
                <a:spcPts val="0"/>
              </a:spcAft>
              <a:buNone/>
            </a:pPr>
            <a:r>
              <a:rPr b="1" lang="en" sz="2000">
                <a:solidFill>
                  <a:schemeClr val="dk1"/>
                </a:solidFill>
                <a:latin typeface="Avenir"/>
                <a:ea typeface="Avenir"/>
                <a:cs typeface="Avenir"/>
                <a:sym typeface="Avenir"/>
              </a:rPr>
              <a:t>Checklists</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u="sng">
                <a:solidFill>
                  <a:schemeClr val="dk1"/>
                </a:solidFill>
                <a:latin typeface="Avenir"/>
                <a:ea typeface="Avenir"/>
                <a:cs typeface="Avenir"/>
                <a:sym typeface="Avenir"/>
                <a:hlinkClick r:id="rId4">
                  <a:extLst>
                    <a:ext uri="{A12FA001-AC4F-418D-AE19-62706E023703}">
                      <ahyp:hlinkClr val="tx"/>
                    </a:ext>
                  </a:extLst>
                </a:hlinkClick>
              </a:rPr>
              <a:t>https://www.dcc.ac.uk/sites/default/files/documents/resource/DMP/DMP_Checklist_2013.pdf</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300">
              <a:solidFill>
                <a:schemeClr val="dk1"/>
              </a:solidFill>
              <a:latin typeface="Avenir"/>
              <a:ea typeface="Avenir"/>
              <a:cs typeface="Avenir"/>
              <a:sym typeface="Avenir"/>
            </a:endParaRPr>
          </a:p>
          <a:p>
            <a:pPr indent="0" lvl="0" marL="0" rtl="0" algn="l">
              <a:spcBef>
                <a:spcPts val="0"/>
              </a:spcBef>
              <a:spcAft>
                <a:spcPts val="0"/>
              </a:spcAft>
              <a:buNone/>
            </a:pPr>
            <a:r>
              <a:rPr b="1" lang="en" sz="2000">
                <a:solidFill>
                  <a:schemeClr val="dk1"/>
                </a:solidFill>
                <a:latin typeface="Avenir"/>
                <a:ea typeface="Avenir"/>
                <a:cs typeface="Avenir"/>
                <a:sym typeface="Avenir"/>
              </a:rPr>
              <a:t>Tools</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a:solidFill>
                  <a:schemeClr val="dk1"/>
                </a:solidFill>
                <a:latin typeface="Avenir"/>
                <a:ea typeface="Avenir"/>
                <a:cs typeface="Avenir"/>
                <a:sym typeface="Avenir"/>
              </a:rPr>
              <a:t>DMPTool (</a:t>
            </a:r>
            <a:r>
              <a:rPr lang="en" sz="1300" u="sng">
                <a:solidFill>
                  <a:schemeClr val="dk1"/>
                </a:solidFill>
                <a:latin typeface="Avenir"/>
                <a:ea typeface="Avenir"/>
                <a:cs typeface="Avenir"/>
                <a:sym typeface="Avenir"/>
                <a:hlinkClick r:id="rId5">
                  <a:extLst>
                    <a:ext uri="{A12FA001-AC4F-418D-AE19-62706E023703}">
                      <ahyp:hlinkClr val="tx"/>
                    </a:ext>
                  </a:extLst>
                </a:hlinkClick>
              </a:rPr>
              <a:t>https://dmptool.org/</a:t>
            </a:r>
            <a:r>
              <a:rPr lang="en" sz="1300">
                <a:solidFill>
                  <a:schemeClr val="dk1"/>
                </a:solidFill>
                <a:latin typeface="Avenir"/>
                <a:ea typeface="Avenir"/>
                <a:cs typeface="Avenir"/>
                <a:sym typeface="Avenir"/>
              </a:rPr>
              <a:t>)</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a:solidFill>
                  <a:schemeClr val="dk1"/>
                </a:solidFill>
                <a:latin typeface="Avenir"/>
                <a:ea typeface="Avenir"/>
                <a:cs typeface="Avenir"/>
                <a:sym typeface="Avenir"/>
              </a:rPr>
              <a:t>RDMO (</a:t>
            </a:r>
            <a:r>
              <a:rPr lang="en" sz="1300" u="sng">
                <a:solidFill>
                  <a:schemeClr val="dk1"/>
                </a:solidFill>
                <a:latin typeface="Avenir"/>
                <a:ea typeface="Avenir"/>
                <a:cs typeface="Avenir"/>
                <a:sym typeface="Avenir"/>
                <a:hlinkClick r:id="rId6">
                  <a:extLst>
                    <a:ext uri="{A12FA001-AC4F-418D-AE19-62706E023703}">
                      <ahyp:hlinkClr val="tx"/>
                    </a:ext>
                  </a:extLst>
                </a:hlinkClick>
              </a:rPr>
              <a:t>http://rdmorganiser.github.io</a:t>
            </a:r>
            <a:r>
              <a:rPr lang="en" sz="1300">
                <a:solidFill>
                  <a:schemeClr val="dk1"/>
                </a:solidFill>
                <a:latin typeface="Avenir"/>
                <a:ea typeface="Avenir"/>
                <a:cs typeface="Avenir"/>
                <a:sym typeface="Avenir"/>
              </a:rPr>
              <a:t>)</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a:solidFill>
                  <a:schemeClr val="dk1"/>
                </a:solidFill>
                <a:latin typeface="Avenir"/>
                <a:ea typeface="Avenir"/>
                <a:cs typeface="Avenir"/>
                <a:sym typeface="Avenir"/>
              </a:rPr>
              <a:t>DMPonline (</a:t>
            </a:r>
            <a:r>
              <a:rPr lang="en" sz="1300" u="sng">
                <a:solidFill>
                  <a:schemeClr val="dk1"/>
                </a:solidFill>
                <a:latin typeface="Avenir"/>
                <a:ea typeface="Avenir"/>
                <a:cs typeface="Avenir"/>
                <a:sym typeface="Avenir"/>
                <a:hlinkClick r:id="rId7">
                  <a:extLst>
                    <a:ext uri="{A12FA001-AC4F-418D-AE19-62706E023703}">
                      <ahyp:hlinkClr val="tx"/>
                    </a:ext>
                  </a:extLst>
                </a:hlinkClick>
              </a:rPr>
              <a:t>https://dmponline.dcc.ac.uk/</a:t>
            </a:r>
            <a:r>
              <a:rPr lang="en" sz="1300">
                <a:solidFill>
                  <a:schemeClr val="dk1"/>
                </a:solidFill>
                <a:latin typeface="Avenir"/>
                <a:ea typeface="Avenir"/>
                <a:cs typeface="Avenir"/>
                <a:sym typeface="Avenir"/>
              </a:rPr>
              <a:t>)</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a:solidFill>
                  <a:schemeClr val="dk1"/>
                </a:solidFill>
                <a:latin typeface="Avenir"/>
                <a:ea typeface="Avenir"/>
                <a:cs typeface="Avenir"/>
                <a:sym typeface="Avenir"/>
              </a:rPr>
              <a:t>Data Stewardship Wizard (</a:t>
            </a:r>
            <a:r>
              <a:rPr lang="en" sz="1300" u="sng">
                <a:solidFill>
                  <a:schemeClr val="dk1"/>
                </a:solidFill>
                <a:latin typeface="Avenir"/>
                <a:ea typeface="Avenir"/>
                <a:cs typeface="Avenir"/>
                <a:sym typeface="Avenir"/>
                <a:hlinkClick r:id="rId8">
                  <a:extLst>
                    <a:ext uri="{A12FA001-AC4F-418D-AE19-62706E023703}">
                      <ahyp:hlinkClr val="tx"/>
                    </a:ext>
                  </a:extLst>
                </a:hlinkClick>
              </a:rPr>
              <a:t>https://ds-wizard.org/</a:t>
            </a:r>
            <a:r>
              <a:rPr lang="en" sz="1300">
                <a:solidFill>
                  <a:schemeClr val="dk1"/>
                </a:solidFill>
                <a:latin typeface="Avenir"/>
                <a:ea typeface="Avenir"/>
                <a:cs typeface="Avenir"/>
                <a:sym typeface="Avenir"/>
              </a:rPr>
              <a:t>)</a:t>
            </a:r>
            <a:endParaRPr sz="1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300">
                <a:solidFill>
                  <a:schemeClr val="dk1"/>
                </a:solidFill>
                <a:latin typeface="Avenir"/>
                <a:ea typeface="Avenir"/>
                <a:cs typeface="Avenir"/>
                <a:sym typeface="Avenir"/>
              </a:rPr>
              <a:t>OpenDMP/Argos (</a:t>
            </a:r>
            <a:r>
              <a:rPr lang="en" sz="1300" u="sng">
                <a:solidFill>
                  <a:schemeClr val="dk1"/>
                </a:solidFill>
                <a:latin typeface="Avenir"/>
                <a:ea typeface="Avenir"/>
                <a:cs typeface="Avenir"/>
                <a:sym typeface="Avenir"/>
                <a:hlinkClick r:id="rId9">
                  <a:extLst>
                    <a:ext uri="{A12FA001-AC4F-418D-AE19-62706E023703}">
                      <ahyp:hlinkClr val="tx"/>
                    </a:ext>
                  </a:extLst>
                </a:hlinkClick>
              </a:rPr>
              <a:t>https://argos.openaire.eu</a:t>
            </a:r>
            <a:r>
              <a:rPr lang="en" sz="1300">
                <a:solidFill>
                  <a:schemeClr val="dk1"/>
                </a:solidFill>
                <a:latin typeface="Avenir"/>
                <a:ea typeface="Avenir"/>
                <a:cs typeface="Avenir"/>
                <a:sym typeface="Avenir"/>
              </a:rPr>
              <a:t>)</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b="1" sz="1800">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1"/>
          <p:cNvSpPr txBox="1"/>
          <p:nvPr/>
        </p:nvSpPr>
        <p:spPr>
          <a:xfrm>
            <a:off x="0" y="0"/>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chemeClr val="dk1"/>
                </a:solidFill>
                <a:latin typeface="Avenir"/>
                <a:ea typeface="Avenir"/>
                <a:cs typeface="Avenir"/>
                <a:sym typeface="Avenir"/>
              </a:rPr>
              <a:t>DCC Checklist</a:t>
            </a:r>
            <a:endParaRPr sz="1200">
              <a:solidFill>
                <a:schemeClr val="dk1"/>
              </a:solidFill>
              <a:latin typeface="Avenir"/>
              <a:ea typeface="Avenir"/>
              <a:cs typeface="Avenir"/>
              <a:sym typeface="Avenir"/>
            </a:endParaRPr>
          </a:p>
        </p:txBody>
      </p:sp>
      <p:pic>
        <p:nvPicPr>
          <p:cNvPr descr="Screenshot 2023-10-03 at 00.58.22.png" id="155" name="Google Shape;155;p31"/>
          <p:cNvPicPr preferRelativeResize="0"/>
          <p:nvPr/>
        </p:nvPicPr>
        <p:blipFill rotWithShape="1">
          <a:blip r:embed="rId3">
            <a:alphaModFix/>
          </a:blip>
          <a:srcRect b="0" l="0" r="0" t="0"/>
          <a:stretch/>
        </p:blipFill>
        <p:spPr>
          <a:xfrm>
            <a:off x="4834950" y="151013"/>
            <a:ext cx="3509825" cy="4841474"/>
          </a:xfrm>
          <a:prstGeom prst="rect">
            <a:avLst/>
          </a:prstGeom>
          <a:noFill/>
          <a:ln>
            <a:noFill/>
          </a:ln>
        </p:spPr>
      </p:pic>
      <p:pic>
        <p:nvPicPr>
          <p:cNvPr descr="Screenshot 2023-10-03 at 00.59.04.png" id="156" name="Google Shape;156;p31"/>
          <p:cNvPicPr preferRelativeResize="0"/>
          <p:nvPr/>
        </p:nvPicPr>
        <p:blipFill rotWithShape="1">
          <a:blip r:embed="rId4">
            <a:alphaModFix/>
          </a:blip>
          <a:srcRect b="0" l="0" r="0" t="0"/>
          <a:stretch/>
        </p:blipFill>
        <p:spPr>
          <a:xfrm>
            <a:off x="597600" y="862600"/>
            <a:ext cx="3239825" cy="4169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2"/>
          <p:cNvSpPr txBox="1"/>
          <p:nvPr/>
        </p:nvSpPr>
        <p:spPr>
          <a:xfrm>
            <a:off x="58425" y="63725"/>
            <a:ext cx="3000000" cy="2283300"/>
          </a:xfrm>
          <a:prstGeom prst="rect">
            <a:avLst/>
          </a:prstGeom>
          <a:noFill/>
          <a:ln>
            <a:noFill/>
          </a:ln>
        </p:spPr>
        <p:txBody>
          <a:bodyPr anchorCtr="0" anchor="t" bIns="91425" lIns="91425" spcFirstLastPara="1" rIns="91425" wrap="square" tIns="91425">
            <a:spAutoFit/>
          </a:bodyPr>
          <a:lstStyle/>
          <a:p>
            <a:pPr indent="0" lvl="0" marL="0" rtl="0" algn="l">
              <a:lnSpc>
                <a:spcPct val="233333"/>
              </a:lnSpc>
              <a:spcBef>
                <a:spcPts val="0"/>
              </a:spcBef>
              <a:spcAft>
                <a:spcPts val="0"/>
              </a:spcAft>
              <a:buNone/>
            </a:pPr>
            <a:r>
              <a:rPr b="1" lang="en" sz="2200">
                <a:solidFill>
                  <a:schemeClr val="dk1"/>
                </a:solidFill>
                <a:latin typeface="Avenir"/>
                <a:ea typeface="Avenir"/>
                <a:cs typeface="Avenir"/>
                <a:sym typeface="Avenir"/>
              </a:rPr>
              <a:t>DMP Online</a:t>
            </a:r>
            <a:endParaRPr b="1" sz="2200">
              <a:solidFill>
                <a:schemeClr val="dk1"/>
              </a:solidFill>
              <a:latin typeface="Avenir"/>
              <a:ea typeface="Avenir"/>
              <a:cs typeface="Avenir"/>
              <a:sym typeface="Avenir"/>
            </a:endParaRPr>
          </a:p>
          <a:p>
            <a:pPr indent="0" lvl="0" marL="0" rtl="0" algn="l">
              <a:lnSpc>
                <a:spcPct val="233333"/>
              </a:lnSpc>
              <a:spcBef>
                <a:spcPts val="0"/>
              </a:spcBef>
              <a:spcAft>
                <a:spcPts val="0"/>
              </a:spcAft>
              <a:buNone/>
            </a:pPr>
            <a:r>
              <a:rPr lang="en" sz="1500">
                <a:solidFill>
                  <a:schemeClr val="dk1"/>
                </a:solidFill>
                <a:latin typeface="Avenir"/>
                <a:ea typeface="Avenir"/>
                <a:cs typeface="Avenir"/>
                <a:sym typeface="Avenir"/>
              </a:rPr>
              <a:t>DCC - Digital curation centre</a:t>
            </a:r>
            <a:endParaRPr sz="500">
              <a:solidFill>
                <a:schemeClr val="dk1"/>
              </a:solidFill>
              <a:latin typeface="Avenir"/>
              <a:ea typeface="Avenir"/>
              <a:cs typeface="Avenir"/>
              <a:sym typeface="Avenir"/>
            </a:endParaRPr>
          </a:p>
          <a:p>
            <a:pPr indent="0" lvl="0" marL="0" rtl="0" algn="l">
              <a:lnSpc>
                <a:spcPct val="233333"/>
              </a:lnSpc>
              <a:spcBef>
                <a:spcPts val="0"/>
              </a:spcBef>
              <a:spcAft>
                <a:spcPts val="0"/>
              </a:spcAft>
              <a:buNone/>
            </a:pPr>
            <a:r>
              <a:rPr lang="en" sz="1500">
                <a:solidFill>
                  <a:schemeClr val="dk1"/>
                </a:solidFill>
                <a:latin typeface="Avenir"/>
                <a:ea typeface="Avenir"/>
                <a:cs typeface="Avenir"/>
                <a:sym typeface="Avenir"/>
              </a:rPr>
              <a:t>Free</a:t>
            </a:r>
            <a:endParaRPr sz="300">
              <a:solidFill>
                <a:schemeClr val="dk1"/>
              </a:solidFill>
              <a:latin typeface="Avenir"/>
              <a:ea typeface="Avenir"/>
              <a:cs typeface="Avenir"/>
              <a:sym typeface="Avenir"/>
            </a:endParaRPr>
          </a:p>
          <a:p>
            <a:pPr indent="0" lvl="0" marL="0" rtl="0" algn="l">
              <a:lnSpc>
                <a:spcPct val="233333"/>
              </a:lnSpc>
              <a:spcBef>
                <a:spcPts val="0"/>
              </a:spcBef>
              <a:spcAft>
                <a:spcPts val="0"/>
              </a:spcAft>
              <a:buNone/>
            </a:pPr>
            <a:r>
              <a:rPr lang="en" sz="1500">
                <a:solidFill>
                  <a:schemeClr val="dk1"/>
                </a:solidFill>
                <a:latin typeface="Avenir"/>
                <a:ea typeface="Avenir"/>
                <a:cs typeface="Avenir"/>
                <a:sym typeface="Avenir"/>
              </a:rPr>
              <a:t>Templates</a:t>
            </a:r>
            <a:endParaRPr sz="500">
              <a:solidFill>
                <a:schemeClr val="dk1"/>
              </a:solidFill>
              <a:latin typeface="Avenir"/>
              <a:ea typeface="Avenir"/>
              <a:cs typeface="Avenir"/>
              <a:sym typeface="Avenir"/>
            </a:endParaRPr>
          </a:p>
        </p:txBody>
      </p:sp>
      <p:pic>
        <p:nvPicPr>
          <p:cNvPr descr="o8q6oxapkQvqlweclqkvIskpLEdIIeM0vD_4ppC1on_y6LfwHeoApYQ1_BgRVgJSaWMsh_dr3UipSKulgKNk-cTHT13zz4l_pAm7OpcJC5ZKlABTV6WMDzrlsJfEZzIg-biJmo0NikFyJkctA2XWRw=s2048.png" id="162" name="Google Shape;162;p32"/>
          <p:cNvPicPr preferRelativeResize="0"/>
          <p:nvPr/>
        </p:nvPicPr>
        <p:blipFill rotWithShape="1">
          <a:blip r:embed="rId3">
            <a:alphaModFix/>
          </a:blip>
          <a:srcRect b="0" l="0" r="0" t="0"/>
          <a:stretch/>
        </p:blipFill>
        <p:spPr>
          <a:xfrm>
            <a:off x="58425" y="2347025"/>
            <a:ext cx="5995100" cy="2745000"/>
          </a:xfrm>
          <a:prstGeom prst="rect">
            <a:avLst/>
          </a:prstGeom>
          <a:noFill/>
          <a:ln>
            <a:noFill/>
          </a:ln>
        </p:spPr>
      </p:pic>
      <p:pic>
        <p:nvPicPr>
          <p:cNvPr descr="sH-MHiY5BCm390Ty5rU4gN6RGQJSPf9e8ZVxY92y4p6WLxs5i7Zu0V3evQjrtmIy_f9KHa_V-4qozd7hZED41nLFo_u1n5ITnGYM5GDV-hd6nWigzAIbG1yMvSgL_TS0O_Hkku6XwcSVU5MIiMHJZg=s2048.png" id="163" name="Google Shape;163;p32"/>
          <p:cNvPicPr preferRelativeResize="0"/>
          <p:nvPr/>
        </p:nvPicPr>
        <p:blipFill rotWithShape="1">
          <a:blip r:embed="rId4">
            <a:alphaModFix/>
          </a:blip>
          <a:srcRect b="0" l="0" r="0" t="0"/>
          <a:stretch/>
        </p:blipFill>
        <p:spPr>
          <a:xfrm>
            <a:off x="2960875" y="63725"/>
            <a:ext cx="6105650" cy="3334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nvSpPr>
        <p:spPr>
          <a:xfrm>
            <a:off x="0" y="0"/>
            <a:ext cx="3000000" cy="447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solidFill>
                <a:schemeClr val="lt1"/>
              </a:solidFill>
              <a:latin typeface="Avenir"/>
              <a:ea typeface="Avenir"/>
              <a:cs typeface="Avenir"/>
              <a:sym typeface="Avenir"/>
            </a:endParaRPr>
          </a:p>
          <a:p>
            <a:pPr indent="0" lvl="0" marL="0" rtl="0" algn="l">
              <a:lnSpc>
                <a:spcPct val="238663"/>
              </a:lnSpc>
              <a:spcBef>
                <a:spcPts val="0"/>
              </a:spcBef>
              <a:spcAft>
                <a:spcPts val="0"/>
              </a:spcAft>
              <a:buNone/>
            </a:pPr>
            <a:r>
              <a:rPr b="1" lang="en" sz="2233">
                <a:solidFill>
                  <a:schemeClr val="lt1"/>
                </a:solidFill>
                <a:latin typeface="Avenir"/>
                <a:ea typeface="Avenir"/>
                <a:cs typeface="Avenir"/>
                <a:sym typeface="Avenir"/>
              </a:rPr>
              <a:t>Argos</a:t>
            </a:r>
            <a:endParaRPr sz="500">
              <a:solidFill>
                <a:schemeClr val="lt1"/>
              </a:solidFill>
              <a:latin typeface="Avenir"/>
              <a:ea typeface="Avenir"/>
              <a:cs typeface="Avenir"/>
              <a:sym typeface="Avenir"/>
            </a:endParaRPr>
          </a:p>
          <a:p>
            <a:pPr indent="0" lvl="0" marL="0" rtl="0" algn="l">
              <a:spcBef>
                <a:spcPts val="0"/>
              </a:spcBef>
              <a:spcAft>
                <a:spcPts val="0"/>
              </a:spcAft>
              <a:buNone/>
            </a:pPr>
            <a:r>
              <a:t/>
            </a:r>
            <a:endParaRPr sz="500">
              <a:solidFill>
                <a:schemeClr val="lt1"/>
              </a:solidFill>
              <a:latin typeface="Avenir"/>
              <a:ea typeface="Avenir"/>
              <a:cs typeface="Avenir"/>
              <a:sym typeface="Avenir"/>
            </a:endParaRPr>
          </a:p>
          <a:p>
            <a:pPr indent="0" lvl="0" marL="0" rtl="0" algn="l">
              <a:lnSpc>
                <a:spcPct val="233333"/>
              </a:lnSpc>
              <a:spcBef>
                <a:spcPts val="0"/>
              </a:spcBef>
              <a:spcAft>
                <a:spcPts val="0"/>
              </a:spcAft>
              <a:buNone/>
            </a:pPr>
            <a:r>
              <a:rPr lang="en" sz="1700">
                <a:solidFill>
                  <a:schemeClr val="lt1"/>
                </a:solidFill>
                <a:latin typeface="Avenir"/>
                <a:ea typeface="Avenir"/>
                <a:cs typeface="Avenir"/>
                <a:sym typeface="Avenir"/>
              </a:rPr>
              <a:t>OpenAIRE</a:t>
            </a:r>
            <a:endParaRPr sz="500">
              <a:solidFill>
                <a:schemeClr val="lt1"/>
              </a:solidFill>
              <a:latin typeface="Avenir"/>
              <a:ea typeface="Avenir"/>
              <a:cs typeface="Avenir"/>
              <a:sym typeface="Avenir"/>
            </a:endParaRPr>
          </a:p>
          <a:p>
            <a:pPr indent="0" lvl="0" marL="0" rtl="0" algn="l">
              <a:lnSpc>
                <a:spcPct val="233333"/>
              </a:lnSpc>
              <a:spcBef>
                <a:spcPts val="0"/>
              </a:spcBef>
              <a:spcAft>
                <a:spcPts val="0"/>
              </a:spcAft>
              <a:buNone/>
            </a:pPr>
            <a:r>
              <a:rPr lang="en" sz="1700">
                <a:solidFill>
                  <a:schemeClr val="lt1"/>
                </a:solidFill>
                <a:latin typeface="Avenir"/>
                <a:ea typeface="Avenir"/>
                <a:cs typeface="Avenir"/>
                <a:sym typeface="Avenir"/>
              </a:rPr>
              <a:t>Public DMPs</a:t>
            </a:r>
            <a:endParaRPr sz="500">
              <a:solidFill>
                <a:schemeClr val="lt1"/>
              </a:solidFill>
              <a:latin typeface="Avenir"/>
              <a:ea typeface="Avenir"/>
              <a:cs typeface="Avenir"/>
              <a:sym typeface="Avenir"/>
            </a:endParaRPr>
          </a:p>
          <a:p>
            <a:pPr indent="0" lvl="0" marL="0" rtl="0" algn="l">
              <a:lnSpc>
                <a:spcPct val="233333"/>
              </a:lnSpc>
              <a:spcBef>
                <a:spcPts val="0"/>
              </a:spcBef>
              <a:spcAft>
                <a:spcPts val="0"/>
              </a:spcAft>
              <a:buNone/>
            </a:pPr>
            <a:r>
              <a:rPr lang="en" sz="1700">
                <a:solidFill>
                  <a:schemeClr val="lt1"/>
                </a:solidFill>
                <a:latin typeface="Avenir"/>
                <a:ea typeface="Avenir"/>
                <a:cs typeface="Avenir"/>
                <a:sym typeface="Avenir"/>
              </a:rPr>
              <a:t>Templates</a:t>
            </a:r>
            <a:endParaRPr sz="500">
              <a:solidFill>
                <a:schemeClr val="lt1"/>
              </a:solidFill>
              <a:latin typeface="Avenir"/>
              <a:ea typeface="Avenir"/>
              <a:cs typeface="Avenir"/>
              <a:sym typeface="Avenir"/>
            </a:endParaRPr>
          </a:p>
          <a:p>
            <a:pPr indent="0" lvl="0" marL="0" rtl="0" algn="l">
              <a:lnSpc>
                <a:spcPct val="233333"/>
              </a:lnSpc>
              <a:spcBef>
                <a:spcPts val="0"/>
              </a:spcBef>
              <a:spcAft>
                <a:spcPts val="0"/>
              </a:spcAft>
              <a:buNone/>
            </a:pPr>
            <a:r>
              <a:rPr lang="en" sz="1700">
                <a:solidFill>
                  <a:schemeClr val="lt1"/>
                </a:solidFill>
                <a:latin typeface="Avenir"/>
                <a:ea typeface="Avenir"/>
                <a:cs typeface="Avenir"/>
                <a:sym typeface="Avenir"/>
              </a:rPr>
              <a:t>Export</a:t>
            </a:r>
            <a:endParaRPr sz="500">
              <a:solidFill>
                <a:schemeClr val="lt1"/>
              </a:solidFill>
              <a:latin typeface="Avenir"/>
              <a:ea typeface="Avenir"/>
              <a:cs typeface="Avenir"/>
              <a:sym typeface="Avenir"/>
            </a:endParaRPr>
          </a:p>
          <a:p>
            <a:pPr indent="0" lvl="0" marL="0" rtl="0" algn="l">
              <a:lnSpc>
                <a:spcPct val="233333"/>
              </a:lnSpc>
              <a:spcBef>
                <a:spcPts val="0"/>
              </a:spcBef>
              <a:spcAft>
                <a:spcPts val="0"/>
              </a:spcAft>
              <a:buNone/>
            </a:pPr>
            <a:r>
              <a:rPr lang="en" sz="1700">
                <a:solidFill>
                  <a:schemeClr val="lt1"/>
                </a:solidFill>
                <a:latin typeface="Avenir"/>
                <a:ea typeface="Avenir"/>
                <a:cs typeface="Avenir"/>
                <a:sym typeface="Avenir"/>
              </a:rPr>
              <a:t>Free for researchers</a:t>
            </a:r>
            <a:endParaRPr sz="700">
              <a:solidFill>
                <a:schemeClr val="lt1"/>
              </a:solidFill>
              <a:latin typeface="Avenir"/>
              <a:ea typeface="Avenir"/>
              <a:cs typeface="Avenir"/>
              <a:sym typeface="Avenir"/>
            </a:endParaRPr>
          </a:p>
          <a:p>
            <a:pPr indent="0" lvl="0" marL="0" rtl="0" algn="l">
              <a:lnSpc>
                <a:spcPct val="233333"/>
              </a:lnSpc>
              <a:spcBef>
                <a:spcPts val="0"/>
              </a:spcBef>
              <a:spcAft>
                <a:spcPts val="0"/>
              </a:spcAft>
              <a:buNone/>
            </a:pPr>
            <a:r>
              <a:rPr lang="en" sz="1700">
                <a:solidFill>
                  <a:schemeClr val="lt1"/>
                </a:solidFill>
                <a:latin typeface="Avenir"/>
                <a:ea typeface="Avenir"/>
                <a:cs typeface="Avenir"/>
                <a:sym typeface="Avenir"/>
              </a:rPr>
              <a:t>Zenodo</a:t>
            </a:r>
            <a:endParaRPr sz="500">
              <a:solidFill>
                <a:schemeClr val="lt1"/>
              </a:solidFill>
              <a:latin typeface="Avenir"/>
              <a:ea typeface="Avenir"/>
              <a:cs typeface="Avenir"/>
              <a:sym typeface="Avenir"/>
            </a:endParaRPr>
          </a:p>
        </p:txBody>
      </p:sp>
      <p:pic>
        <p:nvPicPr>
          <p:cNvPr descr="LU4gDto76D1aDBCd3Ksb-Arpp7Xgjwom2nmqXLUMIEZR8zaxdIDbkJfPuJ2KWAS8I0bIwKZqwB_cCGzZUV-gkleph6IPWLz2C_XbU_3xKq5qz2J-AD230g3_1c9QZEg9WGKOz97CBexaA1gNK7G4Cg=s2048.png" id="169" name="Google Shape;169;p33"/>
          <p:cNvPicPr preferRelativeResize="0"/>
          <p:nvPr/>
        </p:nvPicPr>
        <p:blipFill rotWithShape="1">
          <a:blip r:embed="rId3">
            <a:alphaModFix/>
          </a:blip>
          <a:srcRect b="0" l="0" r="0" t="0"/>
          <a:stretch/>
        </p:blipFill>
        <p:spPr>
          <a:xfrm>
            <a:off x="1806050" y="414529"/>
            <a:ext cx="3042050" cy="2906745"/>
          </a:xfrm>
          <a:prstGeom prst="rect">
            <a:avLst/>
          </a:prstGeom>
          <a:noFill/>
          <a:ln>
            <a:noFill/>
          </a:ln>
        </p:spPr>
      </p:pic>
      <p:pic>
        <p:nvPicPr>
          <p:cNvPr descr="mPt_T8sXB2EY7vz6JafZFdOTnrMsWyxnvXE4j_ZNTyJd6J8Kfamqrt0jvQKIQS7NLyiMG1dYLhLTaGl7dEBiGXHW8AlOz1hljnM_H5S74gIG7txNT2ryRzwCtZNkQjUBz8_v2q2aM6795O6rSFADGA=s2048.png" id="170" name="Google Shape;170;p33"/>
          <p:cNvPicPr preferRelativeResize="0"/>
          <p:nvPr/>
        </p:nvPicPr>
        <p:blipFill rotWithShape="1">
          <a:blip r:embed="rId4">
            <a:alphaModFix/>
          </a:blip>
          <a:srcRect b="0" l="0" r="0" t="0"/>
          <a:stretch/>
        </p:blipFill>
        <p:spPr>
          <a:xfrm>
            <a:off x="5023375" y="414525"/>
            <a:ext cx="3643424" cy="4314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