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7" r:id="rId1"/>
    <p:sldMasterId id="2147483725" r:id="rId2"/>
  </p:sldMasterIdLst>
  <p:notesMasterIdLst>
    <p:notesMasterId r:id="rId13"/>
  </p:notesMasterIdLst>
  <p:sldIdLst>
    <p:sldId id="357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755AE7-F3A8-445C-AFC5-D84EFD775067}">
  <a:tblStyle styleId="{57755AE7-F3A8-445C-AFC5-D84EFD77506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E6E9"/>
          </a:solidFill>
        </a:fill>
      </a:tcStyle>
    </a:wholeTbl>
    <a:band1H>
      <a:tcTxStyle/>
      <a:tcStyle>
        <a:tcBdr/>
        <a:fill>
          <a:solidFill>
            <a:srgbClr val="DFCA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FCA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12333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4434b4a2ae_1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4434b4a2ae_1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861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4434b4a2ae_1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4434b4a2ae_1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31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4434b4a2ae_1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4434b4a2ae_1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110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4434b4a2ae_1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4434b4a2ae_1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47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4434b4a2ae_1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4434b4a2ae_1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2469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4434b4a2ae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4434b4a2ae_1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040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4434b4a2ae_1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4434b4a2ae_1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535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4434b4a2ae_1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4434b4a2ae_1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139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4434b4a2ae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4434b4a2ae_1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72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ngepaste indeling">
  <p:cSld name="Aangepaste indeling">
    <p:bg>
      <p:bgPr>
        <a:solidFill>
          <a:srgbClr val="3C3C3C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2007755" y="1446429"/>
            <a:ext cx="5472545" cy="2154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5" name="Google Shape;65;p16"/>
          <p:cNvCxnSpPr/>
          <p:nvPr/>
        </p:nvCxnSpPr>
        <p:spPr>
          <a:xfrm>
            <a:off x="1790700" y="1873250"/>
            <a:ext cx="0" cy="12827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292100" y="1446213"/>
            <a:ext cx="1358900" cy="215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4000">
                <a:solidFill>
                  <a:srgbClr val="FFFFFF"/>
                </a:solidFill>
              </a:defRPr>
            </a:lvl1pPr>
            <a:lvl2pPr marL="914400" lvl="1" indent="-482600" algn="l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Char char="–"/>
              <a:defRPr sz="4000">
                <a:solidFill>
                  <a:srgbClr val="FFFFFF"/>
                </a:solidFill>
              </a:defRPr>
            </a:lvl2pPr>
            <a:lvl3pPr marL="1371600" lvl="2" indent="-533400" algn="l">
              <a:spcBef>
                <a:spcPts val="960"/>
              </a:spcBef>
              <a:spcAft>
                <a:spcPts val="0"/>
              </a:spcAft>
              <a:buClr>
                <a:srgbClr val="FFFFFF"/>
              </a:buClr>
              <a:buSzPts val="4800"/>
              <a:buChar char="•"/>
              <a:defRPr sz="4800">
                <a:solidFill>
                  <a:srgbClr val="FFFFFF"/>
                </a:solidFill>
              </a:defRPr>
            </a:lvl3pPr>
            <a:lvl4pPr marL="1828800" lvl="3" indent="-482600" algn="l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Char char="–"/>
              <a:defRPr sz="4000">
                <a:solidFill>
                  <a:srgbClr val="FFFFFF"/>
                </a:solidFill>
              </a:defRPr>
            </a:lvl4pPr>
            <a:lvl5pPr marL="2286000" lvl="4" indent="-482600" algn="l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Char char="»"/>
              <a:defRPr sz="40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r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www.eifl.net</a:t>
            </a: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fld id="{4B81FC85-EDEF-5E4A-BACB-E2E10F38733B}" type="slidenum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257175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89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r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www.eifl.net</a:t>
            </a: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fld id="{4B81FC85-EDEF-5E4A-BACB-E2E10F38733B}" type="slidenum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257175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761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r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www.eifl.net</a:t>
            </a: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fld id="{4B81FC85-EDEF-5E4A-BACB-E2E10F38733B}" type="slidenum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257175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502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r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www.eifl.net</a:t>
            </a: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fld id="{4B81FC85-EDEF-5E4A-BACB-E2E10F38733B}" type="slidenum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257175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684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r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www.eifl.net</a:t>
            </a: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fld id="{4B81FC85-EDEF-5E4A-BACB-E2E10F38733B}" type="slidenum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257175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08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r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www.eifl.net</a:t>
            </a: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fld id="{4B81FC85-EDEF-5E4A-BACB-E2E10F38733B}" type="slidenum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257175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570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r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www.eifl.net</a:t>
            </a: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fld id="{4B81FC85-EDEF-5E4A-BACB-E2E10F38733B}" type="slidenum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257175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844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7525"/>
            <a:ext cx="7766050" cy="8627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63"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1800291"/>
            <a:ext cx="7740650" cy="1548502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2" y="248956"/>
            <a:ext cx="3495675" cy="366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9626" y="248956"/>
            <a:ext cx="2238375" cy="36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74130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781496"/>
            <a:ext cx="3008313" cy="303741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1" y="781498"/>
            <a:ext cx="4537075" cy="2742754"/>
          </a:xfrm>
          <a:prstGeom prst="rect">
            <a:avLst/>
          </a:prstGeo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1013"/>
            </a:lvl3pPr>
            <a:lvl4pPr>
              <a:defRPr sz="900"/>
            </a:lvl4pPr>
            <a:lvl5pPr>
              <a:defRPr sz="788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148740"/>
            <a:ext cx="3008313" cy="2375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2" y="237588"/>
            <a:ext cx="3495675" cy="366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3" y="258140"/>
            <a:ext cx="2238375" cy="36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86124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781496"/>
            <a:ext cx="3008313" cy="303741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1" y="781498"/>
            <a:ext cx="4537075" cy="2742754"/>
          </a:xfrm>
          <a:prstGeom prst="rect">
            <a:avLst/>
          </a:prstGeo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1013"/>
            </a:lvl3pPr>
            <a:lvl4pPr>
              <a:defRPr sz="900"/>
            </a:lvl4pPr>
            <a:lvl5pPr>
              <a:defRPr sz="788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148740"/>
            <a:ext cx="3008313" cy="2375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2" y="237588"/>
            <a:ext cx="3495675" cy="366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3" y="258140"/>
            <a:ext cx="2238375" cy="36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6001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 en object">
  <p:cSld name="2_Titel en 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Google Shape;73;p18"/>
          <p:cNvCxnSpPr/>
          <p:nvPr/>
        </p:nvCxnSpPr>
        <p:spPr>
          <a:xfrm>
            <a:off x="161925" y="1169988"/>
            <a:ext cx="8372475" cy="0"/>
          </a:xfrm>
          <a:prstGeom prst="straightConnector1">
            <a:avLst/>
          </a:prstGeom>
          <a:noFill/>
          <a:ln w="19050" cap="flat" cmpd="sng">
            <a:solidFill>
              <a:srgbClr val="ED7C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4" name="Google Shape;74;p18" descr="FOSTER-hire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925" y="180975"/>
            <a:ext cx="1778000" cy="94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8" descr="downloa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1488" y="4776788"/>
            <a:ext cx="1052512" cy="36671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 txBox="1">
            <a:spLocks noGrp="1"/>
          </p:cNvSpPr>
          <p:nvPr>
            <p:ph type="subTitle" idx="1"/>
          </p:nvPr>
        </p:nvSpPr>
        <p:spPr>
          <a:xfrm>
            <a:off x="2133599" y="323850"/>
            <a:ext cx="6400801" cy="8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544E4C"/>
              </a:buClr>
              <a:buSzPts val="2400"/>
              <a:buNone/>
              <a:defRPr>
                <a:solidFill>
                  <a:srgbClr val="544E4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979797"/>
              </a:buClr>
              <a:buSzPts val="2400"/>
              <a:buNone/>
              <a:defRPr>
                <a:solidFill>
                  <a:srgbClr val="979797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979797"/>
              </a:buClr>
              <a:buSzPts val="2400"/>
              <a:buNone/>
              <a:defRPr>
                <a:solidFill>
                  <a:srgbClr val="979797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979797"/>
              </a:buClr>
              <a:buSzPts val="2000"/>
              <a:buNone/>
              <a:defRPr>
                <a:solidFill>
                  <a:srgbClr val="979797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979797"/>
              </a:buClr>
              <a:buSzPts val="2000"/>
              <a:buNone/>
              <a:defRPr>
                <a:solidFill>
                  <a:srgbClr val="979797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979797"/>
              </a:buClr>
              <a:buSzPts val="2000"/>
              <a:buNone/>
              <a:defRPr>
                <a:solidFill>
                  <a:srgbClr val="979797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979797"/>
              </a:buClr>
              <a:buSzPts val="2000"/>
              <a:buNone/>
              <a:defRPr>
                <a:solidFill>
                  <a:srgbClr val="979797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979797"/>
              </a:buClr>
              <a:buSzPts val="2000"/>
              <a:buNone/>
              <a:defRPr>
                <a:solidFill>
                  <a:srgbClr val="979797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979797"/>
              </a:buClr>
              <a:buSzPts val="2000"/>
              <a:buNone/>
              <a:defRPr>
                <a:solidFill>
                  <a:srgbClr val="979797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457200" y="1454150"/>
            <a:ext cx="8229600" cy="331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00"/>
              <a:buNone/>
              <a:defRPr>
                <a:solidFill>
                  <a:srgbClr val="808080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Char char="–"/>
              <a:defRPr>
                <a:solidFill>
                  <a:srgbClr val="808080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Char char="•"/>
              <a:defRPr>
                <a:solidFill>
                  <a:srgbClr val="808080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ts val="2000"/>
              <a:buChar char="–"/>
              <a:defRPr>
                <a:solidFill>
                  <a:srgbClr val="808080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ts val="2000"/>
              <a:buChar char="»"/>
              <a:defRPr>
                <a:solidFill>
                  <a:srgbClr val="808080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781496"/>
            <a:ext cx="3008313" cy="303741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1" y="781498"/>
            <a:ext cx="4537075" cy="2742754"/>
          </a:xfrm>
          <a:prstGeom prst="rect">
            <a:avLst/>
          </a:prstGeo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1013"/>
            </a:lvl3pPr>
            <a:lvl4pPr>
              <a:defRPr sz="900"/>
            </a:lvl4pPr>
            <a:lvl5pPr>
              <a:defRPr sz="788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148740"/>
            <a:ext cx="3008313" cy="2375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2" y="237588"/>
            <a:ext cx="3495675" cy="366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3" y="258140"/>
            <a:ext cx="2238375" cy="36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67507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781496"/>
            <a:ext cx="3008313" cy="303741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1" y="781498"/>
            <a:ext cx="4537075" cy="2742754"/>
          </a:xfrm>
          <a:prstGeom prst="rect">
            <a:avLst/>
          </a:prstGeom>
        </p:spPr>
        <p:txBody>
          <a:bodyPr/>
          <a:lstStyle>
            <a:lvl1pPr>
              <a:defRPr sz="1125"/>
            </a:lvl1pPr>
            <a:lvl2pPr>
              <a:defRPr sz="1013"/>
            </a:lvl2pPr>
            <a:lvl3pPr>
              <a:defRPr sz="1013"/>
            </a:lvl3pPr>
            <a:lvl4pPr>
              <a:defRPr sz="900"/>
            </a:lvl4pPr>
            <a:lvl5pPr>
              <a:defRPr sz="788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148740"/>
            <a:ext cx="3008313" cy="2375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2" y="237588"/>
            <a:ext cx="3495675" cy="366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33" y="258140"/>
            <a:ext cx="2238375" cy="36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77971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7525"/>
            <a:ext cx="7766050" cy="8627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63"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1800291"/>
            <a:ext cx="7740650" cy="1548502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2" y="248956"/>
            <a:ext cx="3495675" cy="366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9626" y="248956"/>
            <a:ext cx="2238375" cy="36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12973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7525"/>
            <a:ext cx="7766050" cy="8627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63"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1800291"/>
            <a:ext cx="7740650" cy="1548502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2" y="248956"/>
            <a:ext cx="3495675" cy="3660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rgbClr val="595959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 MASTER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49626" y="248956"/>
            <a:ext cx="2238375" cy="36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accent6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74420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457200" y="340158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rgbClr val="808080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808080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808080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808080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rgbClr val="808080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rgbClr val="808080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rgbClr val="808080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rgbClr val="808080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808080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808080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808080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rgbClr val="808080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rgbClr val="808080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rgbClr val="808080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5" name="Google Shape;85;p19" descr="FOSTER-hire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6" y="149198"/>
            <a:ext cx="988430" cy="48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457200" y="340158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1400"/>
              <a:buNone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808080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rgbClr val="808080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rgbClr val="808080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1400"/>
              <a:buNone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808080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rgbClr val="808080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rgbClr val="808080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20" descr="FOSTER-hire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5" y="88682"/>
            <a:ext cx="981707" cy="48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889000" y="857252"/>
            <a:ext cx="7239000" cy="102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>
              <a:buClrTx/>
              <a:buFontTx/>
              <a:buNone/>
              <a:defRPr/>
            </a:pPr>
            <a:r>
              <a:rPr lang="en-US" sz="3038" kern="1200" dirty="0" smtClean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“Quote here. Quote here. Quote here. Quote here. Quote here. Quote here.” </a:t>
            </a:r>
            <a:endParaRPr lang="en-US" sz="1013" kern="120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10002" y="3601157"/>
            <a:ext cx="46513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>
              <a:buClrTx/>
              <a:buFontTx/>
              <a:buNone/>
            </a:pPr>
            <a:r>
              <a:rPr lang="en-US" sz="1350" b="1" kern="1200" dirty="0" smtClean="0">
                <a:solidFill>
                  <a:srgbClr val="FFFFFF"/>
                </a:solidFill>
                <a:latin typeface="Open Sans"/>
                <a:ea typeface="+mn-ea"/>
                <a:cs typeface="Open Sans"/>
              </a:rPr>
              <a:t>- AUTHOR NAME HERE</a:t>
            </a:r>
            <a:endParaRPr lang="en-US" sz="1350" b="1" kern="1200" dirty="0">
              <a:solidFill>
                <a:srgbClr val="FFFFFF"/>
              </a:solidFill>
              <a:latin typeface="Open Sans"/>
              <a:ea typeface="+mn-ea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451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IFL_LOGO_BG_WHIT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7" y="4066701"/>
            <a:ext cx="5083400" cy="10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r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www.eifl.net</a:t>
            </a: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fld id="{4B81FC85-EDEF-5E4A-BACB-E2E10F38733B}" type="slidenum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257175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98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r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www.eifl.net</a:t>
            </a:r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257175">
              <a:buClrTx/>
            </a:pPr>
            <a:fld id="{4B81FC85-EDEF-5E4A-BACB-E2E10F38733B}" type="slidenum">
              <a:rPr lang="en-US" sz="135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257175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11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138034"/>
          </a:xfrm>
          <a:prstGeom prst="rect">
            <a:avLst/>
          </a:prstGeom>
          <a:solidFill>
            <a:srgbClr val="544E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1" y="0"/>
            <a:ext cx="1932560" cy="138034"/>
          </a:xfrm>
          <a:prstGeom prst="rect">
            <a:avLst/>
          </a:prstGeom>
          <a:solidFill>
            <a:srgbClr val="ED7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3658617" y="-1"/>
            <a:ext cx="5485383" cy="138035"/>
          </a:xfrm>
          <a:prstGeom prst="rect">
            <a:avLst/>
          </a:prstGeom>
          <a:solidFill>
            <a:srgbClr val="ABD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57200" y="340158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ED7C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457200" y="1454150"/>
            <a:ext cx="8229600" cy="331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80808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750" cy="531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257175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25717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257175" rtl="0" eaLnBrk="1" latinLnBrk="0" hangingPunct="1">
        <a:spcBef>
          <a:spcPct val="20000"/>
        </a:spcBef>
        <a:buFont typeface="Arial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wenfranck.com/2019/05/06/train-the-trainer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24"/>
          <p:cNvSpPr txBox="1"/>
          <p:nvPr/>
        </p:nvSpPr>
        <p:spPr>
          <a:xfrm>
            <a:off x="1179690" y="2655150"/>
            <a:ext cx="1994100" cy="13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dirty="0" smtClean="0"/>
              <a:t>Have a look at your Card</a:t>
            </a:r>
            <a:r>
              <a:rPr lang="en" dirty="0"/>
              <a:t>:</a:t>
            </a:r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pPr algn="ctr"/>
            <a:r>
              <a:rPr lang="en" dirty="0"/>
              <a:t>AUDIENCE SIZE</a:t>
            </a:r>
            <a:endParaRPr dirty="0"/>
          </a:p>
          <a:p>
            <a:pPr algn="ctr"/>
            <a:r>
              <a:rPr lang="en" dirty="0"/>
              <a:t>AUDIENCE TYPE</a:t>
            </a:r>
            <a:endParaRPr dirty="0"/>
          </a:p>
          <a:p>
            <a:pPr algn="ctr"/>
            <a:r>
              <a:rPr lang="en" dirty="0"/>
              <a:t>KNOWLEDGE LEVEL</a:t>
            </a:r>
            <a:endParaRPr dirty="0"/>
          </a:p>
        </p:txBody>
      </p:sp>
      <p:sp>
        <p:nvSpPr>
          <p:cNvPr id="865" name="Google Shape;865;p124"/>
          <p:cNvSpPr txBox="1"/>
          <p:nvPr/>
        </p:nvSpPr>
        <p:spPr>
          <a:xfrm>
            <a:off x="0" y="441100"/>
            <a:ext cx="88887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" sz="3600" dirty="0">
                <a:latin typeface="Montserrat"/>
                <a:ea typeface="Montserrat"/>
                <a:cs typeface="Montserrat"/>
                <a:sym typeface="Montserrat"/>
              </a:rPr>
              <a:t>Design your </a:t>
            </a:r>
            <a:r>
              <a:rPr lang="en" sz="3600" dirty="0" smtClean="0">
                <a:latin typeface="Montserrat"/>
                <a:ea typeface="Montserrat"/>
                <a:cs typeface="Montserrat"/>
                <a:sym typeface="Montserrat"/>
              </a:rPr>
              <a:t>training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6" name="Google Shape;866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023" y="3151875"/>
            <a:ext cx="1213824" cy="1213851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124"/>
          <p:cNvSpPr txBox="1"/>
          <p:nvPr/>
        </p:nvSpPr>
        <p:spPr>
          <a:xfrm>
            <a:off x="41600" y="1290488"/>
            <a:ext cx="1714500" cy="15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 smtClean="0"/>
              <a:t>TOPIC</a:t>
            </a:r>
            <a:r>
              <a:rPr lang="en" dirty="0"/>
              <a:t>:</a:t>
            </a:r>
            <a:endParaRPr dirty="0"/>
          </a:p>
          <a:p>
            <a:r>
              <a:rPr lang="en" dirty="0" smtClean="0"/>
              <a:t>Choose</a:t>
            </a:r>
            <a:endParaRPr dirty="0"/>
          </a:p>
        </p:txBody>
      </p:sp>
      <p:sp>
        <p:nvSpPr>
          <p:cNvPr id="868" name="Google Shape;868;p124"/>
          <p:cNvSpPr txBox="1"/>
          <p:nvPr/>
        </p:nvSpPr>
        <p:spPr>
          <a:xfrm>
            <a:off x="3766950" y="1332200"/>
            <a:ext cx="1839300" cy="15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Create a PERSONA</a:t>
            </a:r>
            <a:endParaRPr/>
          </a:p>
        </p:txBody>
      </p:sp>
      <p:pic>
        <p:nvPicPr>
          <p:cNvPr id="869" name="Google Shape;869;p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6950" y="1741975"/>
            <a:ext cx="1994100" cy="1409896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124"/>
          <p:cNvSpPr/>
          <p:nvPr/>
        </p:nvSpPr>
        <p:spPr>
          <a:xfrm rot="2699004">
            <a:off x="859382" y="2761032"/>
            <a:ext cx="732068" cy="47432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1" name="Google Shape;871;p124"/>
          <p:cNvSpPr/>
          <p:nvPr/>
        </p:nvSpPr>
        <p:spPr>
          <a:xfrm rot="1231714">
            <a:off x="5416898" y="3387224"/>
            <a:ext cx="732303" cy="46934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2" name="Google Shape;872;p124"/>
          <p:cNvSpPr txBox="1"/>
          <p:nvPr/>
        </p:nvSpPr>
        <p:spPr>
          <a:xfrm>
            <a:off x="6283200" y="3016150"/>
            <a:ext cx="2555700" cy="16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Present your plans </a:t>
            </a:r>
            <a:r>
              <a:rPr lang="en" dirty="0" smtClean="0"/>
              <a:t>(5 </a:t>
            </a:r>
            <a:r>
              <a:rPr lang="en" dirty="0"/>
              <a:t>mins):</a:t>
            </a:r>
            <a:endParaRPr dirty="0"/>
          </a:p>
          <a:p>
            <a:pPr marL="457200" indent="-317500">
              <a:buSzPts val="1400"/>
              <a:buFont typeface="Arial"/>
              <a:buChar char="●"/>
            </a:pPr>
            <a:r>
              <a:rPr lang="en" dirty="0" smtClean="0"/>
              <a:t>Learning outcomes</a:t>
            </a:r>
          </a:p>
          <a:p>
            <a:pPr marL="457200" indent="-317500">
              <a:buSzPts val="1400"/>
              <a:buFont typeface="Arial"/>
              <a:buChar char="●"/>
            </a:pPr>
            <a:r>
              <a:rPr lang="en" dirty="0" smtClean="0"/>
              <a:t>Structure</a:t>
            </a:r>
            <a:endParaRPr dirty="0"/>
          </a:p>
          <a:p>
            <a:pPr marL="457200" indent="-317500">
              <a:buSzPts val="1400"/>
              <a:buFont typeface="Arial"/>
              <a:buChar char="●"/>
            </a:pPr>
            <a:r>
              <a:rPr lang="en" dirty="0"/>
              <a:t>Materials</a:t>
            </a:r>
            <a:endParaRPr dirty="0"/>
          </a:p>
          <a:p>
            <a:pPr marL="457200" indent="-317500">
              <a:buSzPts val="1400"/>
              <a:buFont typeface="Arial"/>
              <a:buChar char="●"/>
            </a:pPr>
            <a:r>
              <a:rPr lang="en" dirty="0"/>
              <a:t>Exercise</a:t>
            </a:r>
            <a:endParaRPr dirty="0"/>
          </a:p>
          <a:p>
            <a:pPr marL="457200" indent="-317500">
              <a:buSzPts val="1400"/>
              <a:buFont typeface="Arial"/>
              <a:buChar char="●"/>
            </a:pPr>
            <a:r>
              <a:rPr lang="en" dirty="0"/>
              <a:t>...</a:t>
            </a:r>
            <a:endParaRPr dirty="0"/>
          </a:p>
        </p:txBody>
      </p:sp>
      <p:sp>
        <p:nvSpPr>
          <p:cNvPr id="873" name="Google Shape;873;p124"/>
          <p:cNvSpPr/>
          <p:nvPr/>
        </p:nvSpPr>
        <p:spPr>
          <a:xfrm rot="-2118673">
            <a:off x="2827510" y="2378535"/>
            <a:ext cx="732331" cy="4691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116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5"/>
            <a:ext cx="9144000" cy="4857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287" y="2132569"/>
            <a:ext cx="4339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gwenfranck.com/2019/05/06/train-the-trainer</a:t>
            </a:r>
            <a:r>
              <a:rPr lang="pl-PL" dirty="0"/>
              <a:t> </a:t>
            </a:r>
            <a:r>
              <a:rPr lang="pl-PL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7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25"/>
          <p:cNvSpPr txBox="1"/>
          <p:nvPr/>
        </p:nvSpPr>
        <p:spPr>
          <a:xfrm>
            <a:off x="0" y="0"/>
            <a:ext cx="87639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" sz="3600" dirty="0">
                <a:latin typeface="Montserrat"/>
                <a:ea typeface="Montserrat"/>
                <a:cs typeface="Montserrat"/>
                <a:sym typeface="Montserrat"/>
              </a:rPr>
              <a:t>Training </a:t>
            </a:r>
            <a:r>
              <a:rPr lang="en" sz="3600" dirty="0" smtClean="0">
                <a:latin typeface="Montserrat"/>
                <a:ea typeface="Montserrat"/>
                <a:cs typeface="Montserrat"/>
                <a:sym typeface="Montserrat"/>
              </a:rPr>
              <a:t>Format</a:t>
            </a:r>
            <a:endParaRPr dirty="0"/>
          </a:p>
        </p:txBody>
      </p:sp>
      <p:pic>
        <p:nvPicPr>
          <p:cNvPr id="879" name="Google Shape;879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000" y="1217675"/>
            <a:ext cx="3582000" cy="358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293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26"/>
          <p:cNvSpPr txBox="1"/>
          <p:nvPr/>
        </p:nvSpPr>
        <p:spPr>
          <a:xfrm>
            <a:off x="0" y="0"/>
            <a:ext cx="87639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Audience SIZE</a:t>
            </a:r>
            <a:endParaRPr/>
          </a:p>
        </p:txBody>
      </p:sp>
      <p:pic>
        <p:nvPicPr>
          <p:cNvPr id="886" name="Google Shape;886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250" y="1101150"/>
            <a:ext cx="3582000" cy="358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35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27"/>
          <p:cNvSpPr txBox="1"/>
          <p:nvPr/>
        </p:nvSpPr>
        <p:spPr>
          <a:xfrm>
            <a:off x="0" y="0"/>
            <a:ext cx="87639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Audience TYPE</a:t>
            </a:r>
            <a:endParaRPr/>
          </a:p>
        </p:txBody>
      </p:sp>
      <p:pic>
        <p:nvPicPr>
          <p:cNvPr id="894" name="Google Shape;894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9450" y="1201050"/>
            <a:ext cx="3582000" cy="358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29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28"/>
          <p:cNvSpPr txBox="1"/>
          <p:nvPr/>
        </p:nvSpPr>
        <p:spPr>
          <a:xfrm>
            <a:off x="0" y="0"/>
            <a:ext cx="87639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Knowledge Level</a:t>
            </a:r>
            <a:endParaRPr/>
          </a:p>
        </p:txBody>
      </p:sp>
      <p:pic>
        <p:nvPicPr>
          <p:cNvPr id="900" name="Google Shape;900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950" y="1192700"/>
            <a:ext cx="3582000" cy="358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64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29"/>
          <p:cNvSpPr txBox="1"/>
          <p:nvPr/>
        </p:nvSpPr>
        <p:spPr>
          <a:xfrm>
            <a:off x="0" y="0"/>
            <a:ext cx="87639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Your audience</a:t>
            </a:r>
            <a:endParaRPr/>
          </a:p>
        </p:txBody>
      </p:sp>
      <p:pic>
        <p:nvPicPr>
          <p:cNvPr id="906" name="Google Shape;906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875" y="1092825"/>
            <a:ext cx="5066229" cy="358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20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30"/>
          <p:cNvSpPr txBox="1"/>
          <p:nvPr/>
        </p:nvSpPr>
        <p:spPr>
          <a:xfrm>
            <a:off x="0" y="0"/>
            <a:ext cx="87639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The Unpredictable: Audience Mood</a:t>
            </a:r>
            <a:endParaRPr/>
          </a:p>
        </p:txBody>
      </p:sp>
      <p:pic>
        <p:nvPicPr>
          <p:cNvPr id="912" name="Google Shape;912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2475" y="1192700"/>
            <a:ext cx="3582000" cy="358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301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31"/>
          <p:cNvSpPr txBox="1"/>
          <p:nvPr/>
        </p:nvSpPr>
        <p:spPr>
          <a:xfrm>
            <a:off x="0" y="0"/>
            <a:ext cx="87639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The Unpredictable: External factors</a:t>
            </a:r>
            <a:endParaRPr/>
          </a:p>
        </p:txBody>
      </p:sp>
      <p:pic>
        <p:nvPicPr>
          <p:cNvPr id="918" name="Google Shape;918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7550" y="1184375"/>
            <a:ext cx="3582000" cy="358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070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32"/>
          <p:cNvSpPr txBox="1"/>
          <p:nvPr/>
        </p:nvSpPr>
        <p:spPr>
          <a:xfrm>
            <a:off x="1179690" y="2655150"/>
            <a:ext cx="1994100" cy="13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 algn="ctr"/>
            <a:endParaRPr/>
          </a:p>
        </p:txBody>
      </p:sp>
      <p:sp>
        <p:nvSpPr>
          <p:cNvPr id="924" name="Google Shape;924;p132"/>
          <p:cNvSpPr txBox="1"/>
          <p:nvPr/>
        </p:nvSpPr>
        <p:spPr>
          <a:xfrm>
            <a:off x="0" y="441100"/>
            <a:ext cx="88887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" sz="3600" dirty="0">
                <a:latin typeface="Montserrat"/>
                <a:ea typeface="Montserrat"/>
                <a:cs typeface="Montserrat"/>
                <a:sym typeface="Montserrat"/>
              </a:rPr>
              <a:t>Design </a:t>
            </a:r>
            <a:r>
              <a:rPr lang="en" sz="3600" dirty="0" smtClean="0">
                <a:latin typeface="Montserrat"/>
                <a:ea typeface="Montserrat"/>
                <a:cs typeface="Montserrat"/>
                <a:sym typeface="Montserrat"/>
              </a:rPr>
              <a:t>your training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5" name="Google Shape;925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2623" y="2868900"/>
            <a:ext cx="1213824" cy="1213851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132"/>
          <p:cNvSpPr/>
          <p:nvPr/>
        </p:nvSpPr>
        <p:spPr>
          <a:xfrm rot="2040548">
            <a:off x="1418907" y="2518569"/>
            <a:ext cx="732132" cy="47427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27" name="Google Shape;927;p132"/>
          <p:cNvSpPr txBox="1"/>
          <p:nvPr/>
        </p:nvSpPr>
        <p:spPr>
          <a:xfrm>
            <a:off x="149250" y="1156900"/>
            <a:ext cx="2555700" cy="16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Present your plans </a:t>
            </a:r>
            <a:r>
              <a:rPr lang="en" dirty="0" smtClean="0"/>
              <a:t>(5 </a:t>
            </a:r>
            <a:r>
              <a:rPr lang="en" dirty="0"/>
              <a:t>mins):</a:t>
            </a:r>
            <a:endParaRPr dirty="0"/>
          </a:p>
          <a:p>
            <a:pPr marL="457200" indent="-317500">
              <a:buSzPts val="1400"/>
              <a:buFont typeface="Arial"/>
              <a:buChar char="●"/>
            </a:pPr>
            <a:r>
              <a:rPr lang="en" dirty="0" smtClean="0"/>
              <a:t>Learning outcomes</a:t>
            </a:r>
          </a:p>
          <a:p>
            <a:pPr marL="457200" indent="-317500">
              <a:buSzPts val="1400"/>
              <a:buFont typeface="Arial"/>
              <a:buChar char="●"/>
            </a:pPr>
            <a:r>
              <a:rPr lang="en" dirty="0" smtClean="0"/>
              <a:t>Structure</a:t>
            </a:r>
            <a:endParaRPr dirty="0"/>
          </a:p>
          <a:p>
            <a:pPr marL="457200" indent="-317500">
              <a:buSzPts val="1400"/>
              <a:buFont typeface="Arial"/>
              <a:buChar char="●"/>
            </a:pPr>
            <a:r>
              <a:rPr lang="en" dirty="0"/>
              <a:t>Materials</a:t>
            </a:r>
            <a:endParaRPr dirty="0"/>
          </a:p>
          <a:p>
            <a:pPr marL="457200" indent="-317500">
              <a:buSzPts val="1400"/>
              <a:buFont typeface="Arial"/>
              <a:buChar char="●"/>
            </a:pPr>
            <a:r>
              <a:rPr lang="en" dirty="0"/>
              <a:t>Exercise</a:t>
            </a:r>
            <a:endParaRPr dirty="0"/>
          </a:p>
          <a:p>
            <a:pPr marL="457200" indent="-317500">
              <a:buSzPts val="1400"/>
              <a:buFont typeface="Arial"/>
              <a:buChar char="●"/>
            </a:pPr>
            <a:r>
              <a:rPr lang="en" dirty="0"/>
              <a:t>...</a:t>
            </a:r>
            <a:endParaRPr dirty="0"/>
          </a:p>
        </p:txBody>
      </p:sp>
      <p:sp>
        <p:nvSpPr>
          <p:cNvPr id="928" name="Google Shape;928;p132"/>
          <p:cNvSpPr/>
          <p:nvPr/>
        </p:nvSpPr>
        <p:spPr>
          <a:xfrm rot="-2118673">
            <a:off x="4600260" y="2017535"/>
            <a:ext cx="732331" cy="4691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29" name="Google Shape;929;p132"/>
          <p:cNvSpPr txBox="1"/>
          <p:nvPr/>
        </p:nvSpPr>
        <p:spPr>
          <a:xfrm>
            <a:off x="2221175" y="2463575"/>
            <a:ext cx="2305500" cy="22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/>
              <a:t>Troubleshooting: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 algn="ctr"/>
            <a:r>
              <a:rPr lang="en"/>
              <a:t>AUDIENCE MOOD</a:t>
            </a:r>
            <a:endParaRPr/>
          </a:p>
          <a:p>
            <a:pPr algn="ctr"/>
            <a:r>
              <a:rPr lang="en"/>
              <a:t>DISTURBING FACTORS</a:t>
            </a:r>
            <a:endParaRPr/>
          </a:p>
        </p:txBody>
      </p:sp>
      <p:sp>
        <p:nvSpPr>
          <p:cNvPr id="930" name="Google Shape;930;p132"/>
          <p:cNvSpPr txBox="1"/>
          <p:nvPr/>
        </p:nvSpPr>
        <p:spPr>
          <a:xfrm>
            <a:off x="6000750" y="1606300"/>
            <a:ext cx="2754900" cy="22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EVALUATION</a:t>
            </a:r>
            <a:endParaRPr/>
          </a:p>
          <a:p>
            <a:pPr marL="457200" indent="-317500">
              <a:buSzPts val="1400"/>
              <a:buFont typeface="Arial"/>
              <a:buChar char="●"/>
            </a:pPr>
            <a:r>
              <a:rPr lang="en"/>
              <a:t>Is the proposed training appropriate for audience size, type and level of knowledge?</a:t>
            </a:r>
            <a:endParaRPr/>
          </a:p>
          <a:p>
            <a:pPr marL="457200" indent="-317500">
              <a:buSzPts val="1400"/>
              <a:buFont typeface="Arial"/>
              <a:buChar char="●"/>
            </a:pPr>
            <a:r>
              <a:rPr lang="en"/>
              <a:t>Are the training materials adequate, understandable and accessible?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81449514"/>
      </p:ext>
    </p:extLst>
  </p:cSld>
  <p:clrMapOvr>
    <a:masterClrMapping/>
  </p:clrMapOvr>
</p:sld>
</file>

<file path=ppt/theme/theme1.xml><?xml version="1.0" encoding="utf-8"?>
<a:theme xmlns:a="http://schemas.openxmlformats.org/drawingml/2006/main" name="TU_online_basis_19-03">
  <a:themeElements>
    <a:clrScheme name="Aangepast 7">
      <a:dk1>
        <a:srgbClr val="545454"/>
      </a:dk1>
      <a:lt1>
        <a:srgbClr val="FFFFFF"/>
      </a:lt1>
      <a:dk2>
        <a:srgbClr val="002B60"/>
      </a:dk2>
      <a:lt2>
        <a:srgbClr val="F0F0F0"/>
      </a:lt2>
      <a:accent1>
        <a:srgbClr val="A10058"/>
      </a:accent1>
      <a:accent2>
        <a:srgbClr val="66B010"/>
      </a:accent2>
      <a:accent3>
        <a:srgbClr val="ED9E0F"/>
      </a:accent3>
      <a:accent4>
        <a:srgbClr val="00A6D6"/>
      </a:accent4>
      <a:accent5>
        <a:srgbClr val="64C8E4"/>
      </a:accent5>
      <a:accent6>
        <a:srgbClr val="F2601C"/>
      </a:accent6>
      <a:hlink>
        <a:srgbClr val="4C1D7C"/>
      </a:hlink>
      <a:folHlink>
        <a:srgbClr val="0040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106</Words>
  <Application>Microsoft Office PowerPoint</Application>
  <PresentationFormat>On-screen Show (16:9)</PresentationFormat>
  <Paragraphs>50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Trebuchet MS</vt:lpstr>
      <vt:lpstr>Open Sans</vt:lpstr>
      <vt:lpstr>Calibri</vt:lpstr>
      <vt:lpstr>Montserrat</vt:lpstr>
      <vt:lpstr>TU_online_basis_19-03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Iryna Kuchma</dc:creator>
  <cp:lastModifiedBy>Microsoft account</cp:lastModifiedBy>
  <cp:revision>122</cp:revision>
  <dcterms:modified xsi:type="dcterms:W3CDTF">2023-01-27T22:20:03Z</dcterms:modified>
</cp:coreProperties>
</file>